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Teko"/>
      <p:regular r:id="rId66"/>
      <p:bold r:id="rId67"/>
    </p:embeddedFont>
    <p:embeddedFont>
      <p:font typeface="Nunito"/>
      <p:regular r:id="rId68"/>
      <p:bold r:id="rId69"/>
      <p:italic r:id="rId70"/>
      <p:boldItalic r:id="rId71"/>
    </p:embeddedFont>
    <p:embeddedFont>
      <p:font typeface="Montserrat"/>
      <p:regular r:id="rId72"/>
      <p:bold r:id="rId73"/>
      <p:italic r:id="rId74"/>
      <p:boldItalic r:id="rId75"/>
    </p:embeddedFont>
    <p:embeddedFont>
      <p:font typeface="Helvetica Neue"/>
      <p:regular r:id="rId76"/>
      <p:bold r:id="rId77"/>
      <p:italic r:id="rId78"/>
      <p:boldItalic r:id="rId79"/>
    </p:embeddedFont>
    <p:embeddedFont>
      <p:font typeface="Chakra Petch"/>
      <p:regular r:id="rId80"/>
      <p:bold r:id="rId81"/>
      <p:italic r:id="rId82"/>
      <p:boldItalic r:id="rId83"/>
    </p:embeddedFont>
    <p:embeddedFont>
      <p:font typeface="Teko Medium"/>
      <p:regular r:id="rId84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TekoMedium-regular.fntdata"/><Relationship Id="rId83" Type="http://schemas.openxmlformats.org/officeDocument/2006/relationships/font" Target="fonts/ChakraPetch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TekoMedium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ChakraPetch-regular.fntdata"/><Relationship Id="rId82" Type="http://schemas.openxmlformats.org/officeDocument/2006/relationships/font" Target="fonts/ChakraPetch-italic.fntdata"/><Relationship Id="rId81" Type="http://schemas.openxmlformats.org/officeDocument/2006/relationships/font" Target="fonts/ChakraPetch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bold.fntdata"/><Relationship Id="rId72" Type="http://schemas.openxmlformats.org/officeDocument/2006/relationships/font" Target="fonts/Montserrat-regular.fntdata"/><Relationship Id="rId31" Type="http://schemas.openxmlformats.org/officeDocument/2006/relationships/slide" Target="slides/slide25.xml"/><Relationship Id="rId75" Type="http://schemas.openxmlformats.org/officeDocument/2006/relationships/font" Target="fonts/Montserrat-boldItalic.fntdata"/><Relationship Id="rId30" Type="http://schemas.openxmlformats.org/officeDocument/2006/relationships/slide" Target="slides/slide24.xml"/><Relationship Id="rId74" Type="http://schemas.openxmlformats.org/officeDocument/2006/relationships/font" Target="fonts/Montserrat-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6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29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28.xml"/><Relationship Id="rId78" Type="http://schemas.openxmlformats.org/officeDocument/2006/relationships/font" Target="fonts/HelveticaNeue-italic.fntdata"/><Relationship Id="rId71" Type="http://schemas.openxmlformats.org/officeDocument/2006/relationships/font" Target="fonts/Nunito-boldItalic.fntdata"/><Relationship Id="rId70" Type="http://schemas.openxmlformats.org/officeDocument/2006/relationships/font" Target="fonts/Nunito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Teko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Nunito-regular.fntdata"/><Relationship Id="rId23" Type="http://schemas.openxmlformats.org/officeDocument/2006/relationships/slide" Target="slides/slide17.xml"/><Relationship Id="rId67" Type="http://schemas.openxmlformats.org/officeDocument/2006/relationships/font" Target="fonts/Tek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72eb617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72eb61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748cfea59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7748cfea59_1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748cfea59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7748cfea59_1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748cfea59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7748cfea59_1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748cfea59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7748cfea59_1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748cfea59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7748cfea59_1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748cfea59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7748cfea59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748cfea59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748cfea59_1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748cfea59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7748cfea59_1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748cfea59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7748cfea59_1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748cfea59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7748cfea59_1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72eb617e1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772eb617e1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748cfea59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7748cfea59_1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748cfea59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7748cfea59_1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af837c5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7af837c5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748cfea59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7748cfea59_1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748cfea59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7748cfea59_1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748cfea59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7748cfea59_1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7748cfea59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7748cfea59_1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48cfea59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7748cfea59_1_4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748cfea59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7748cfea59_1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748cfea59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7748cfea59_1_4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72eb617e1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772eb617e1_0_6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782dee4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7782dee493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7748cfea59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7748cfea59_1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748cfea59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7748cfea59_1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782dee49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7782dee493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7748cfea59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7748cfea59_1_5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748cfea59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7748cfea59_1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7748cfea59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7748cfea59_1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748cfea59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7748cfea59_1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782dee4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7782dee493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782dee49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27782dee493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72eb617e1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772eb617e1_0_1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7782dee49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27782dee493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7782dee49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27782dee493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748cfea59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7748cfea59_1_5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7748cfea59_1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7748cfea59_1_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7748cfea59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7748cfea59_1_5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748cfea59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7748cfea59_1_4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7748cfea59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7748cfea59_1_4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782dee49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7782dee493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7782dee49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7782dee493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7748cfea59_1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7748cfea59_1_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72eb617e1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772eb617e1_0_1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7782dee49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7782dee493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7782dee49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27782dee493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7782dee49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7782dee493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7782dee49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7782dee493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7782dee49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7782dee493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7782dee49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27782dee493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7782dee49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7782dee493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7782dee49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7782dee493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7748cfea5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7748cfea59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772eb617e1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772eb617e1_0_8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72eb617e1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772eb617e1_0_1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72eb617e1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772eb617e1_0_6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72eb617e1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772eb617e1_0_6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748cfea5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748cfea59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1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jpg"/><Relationship Id="rId4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9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hyperlink" Target="https://github.com/ANG13T/drone-hacking-workshop" TargetMode="External"/><Relationship Id="rId5" Type="http://schemas.openxmlformats.org/officeDocument/2006/relationships/hyperlink" Target="https://github.com/ANG13T/drone-hacking-workshop.gi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6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jpg"/><Relationship Id="rId4" Type="http://schemas.openxmlformats.org/officeDocument/2006/relationships/image" Target="../media/image34.png"/><Relationship Id="rId5" Type="http://schemas.openxmlformats.org/officeDocument/2006/relationships/image" Target="../media/image5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hyperlink" Target="https://www.microsoft.com/en-us/download/404-page" TargetMode="External"/><Relationship Id="rId5" Type="http://schemas.openxmlformats.org/officeDocument/2006/relationships/hyperlink" Target="https://cisofy.com/lynis/" TargetMode="External"/><Relationship Id="rId6" Type="http://schemas.openxmlformats.org/officeDocument/2006/relationships/hyperlink" Target="https://developer.android.com/tools/adb" TargetMode="External"/><Relationship Id="rId7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Relationship Id="rId4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51.png"/><Relationship Id="rId7" Type="http://schemas.openxmlformats.org/officeDocument/2006/relationships/image" Target="../media/image24.png"/><Relationship Id="rId8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Relationship Id="rId4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jpg"/><Relationship Id="rId4" Type="http://schemas.openxmlformats.org/officeDocument/2006/relationships/image" Target="../media/image34.png"/><Relationship Id="rId5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Relationship Id="rId4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Relationship Id="rId4" Type="http://schemas.openxmlformats.org/officeDocument/2006/relationships/hyperlink" Target="https://github.com/ANG13T/drone-hacking-workshop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Relationship Id="rId4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Relationship Id="rId4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Relationship Id="rId4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9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jpg"/><Relationship Id="rId4" Type="http://schemas.openxmlformats.org/officeDocument/2006/relationships/image" Target="../media/image34.png"/><Relationship Id="rId5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hyperlink" Target="https://github.com/ANG13T/drone-hacking-workshop" TargetMode="External"/><Relationship Id="rId6" Type="http://schemas.openxmlformats.org/officeDocument/2006/relationships/hyperlink" Target="https://github.com/ANG13T/drone-hacking-workshop" TargetMode="External"/><Relationship Id="rId7" Type="http://schemas.openxmlformats.org/officeDocument/2006/relationships/hyperlink" Target="https://app.airdata.com/main?a=upload" TargetMode="External"/><Relationship Id="rId8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Relationship Id="rId4" Type="http://schemas.openxmlformats.org/officeDocument/2006/relationships/image" Target="../media/image67.png"/><Relationship Id="rId5" Type="http://schemas.openxmlformats.org/officeDocument/2006/relationships/hyperlink" Target="https://exif.tools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Relationship Id="rId4" Type="http://schemas.openxmlformats.org/officeDocument/2006/relationships/image" Target="../media/image74.jpg"/><Relationship Id="rId5" Type="http://schemas.openxmlformats.org/officeDocument/2006/relationships/image" Target="../media/image81.jpg"/><Relationship Id="rId6" Type="http://schemas.openxmlformats.org/officeDocument/2006/relationships/image" Target="../media/image8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Relationship Id="rId4" Type="http://schemas.openxmlformats.org/officeDocument/2006/relationships/image" Target="../media/image8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80.png"/><Relationship Id="rId10" Type="http://schemas.openxmlformats.org/officeDocument/2006/relationships/image" Target="../media/image89.png"/><Relationship Id="rId9" Type="http://schemas.openxmlformats.org/officeDocument/2006/relationships/image" Target="../media/image88.png"/><Relationship Id="rId5" Type="http://schemas.openxmlformats.org/officeDocument/2006/relationships/image" Target="../media/image85.png"/><Relationship Id="rId6" Type="http://schemas.openxmlformats.org/officeDocument/2006/relationships/hyperlink" Target="https://dronewolf.darkwolf.io/The%20Playbook/recon" TargetMode="External"/><Relationship Id="rId7" Type="http://schemas.openxmlformats.org/officeDocument/2006/relationships/hyperlink" Target="https://github.com/dhondta/dronesploit" TargetMode="External"/><Relationship Id="rId8" Type="http://schemas.openxmlformats.org/officeDocument/2006/relationships/hyperlink" Target="https://github.com/ANG13T/DroneXtract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3.png"/><Relationship Id="rId4" Type="http://schemas.openxmlformats.org/officeDocument/2006/relationships/image" Target="../media/image86.jp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92.png"/><Relationship Id="rId5" Type="http://schemas.openxmlformats.org/officeDocument/2006/relationships/image" Target="../media/image64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-360400" y="-226275"/>
            <a:ext cx="49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311700" y="4540650"/>
            <a:ext cx="5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Angelina Tsuboi (G4LXY)  x  angelinatsuboi.com</a:t>
            </a:r>
            <a:endParaRPr sz="16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-103050" y="0"/>
            <a:ext cx="1037844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44" name="Google Shape;244;p34"/>
          <p:cNvSpPr/>
          <p:nvPr/>
        </p:nvSpPr>
        <p:spPr>
          <a:xfrm flipH="1" rot="-5400000">
            <a:off x="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34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Vulnerability Overview: Communication</a:t>
            </a:r>
            <a:endParaRPr sz="100"/>
          </a:p>
        </p:txBody>
      </p:sp>
      <p:sp>
        <p:nvSpPr>
          <p:cNvPr id="246" name="Google Shape;246;p34"/>
          <p:cNvSpPr txBox="1"/>
          <p:nvPr/>
        </p:nvSpPr>
        <p:spPr>
          <a:xfrm>
            <a:off x="394500" y="1014325"/>
            <a:ext cx="48096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Control Signals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Attackers can physically modify with the drone to install malicious hardware, insert rogue, components, or alter the firmware with malicious code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Jamming or DoS Attacks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Stealing of either the drone of the device operating it can lead to access to unauthorized information and proprietary data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Man-in-the-Middle (MitM) Attacks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Attacks can also use physical items to alter the navigation of the drone by tricking its sensory inputs. Examples include GPS interference and intentional object placement in the drone track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775" y="947025"/>
            <a:ext cx="3290651" cy="154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778" y="2662528"/>
            <a:ext cx="3290650" cy="24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-164925" y="0"/>
            <a:ext cx="1014984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54" name="Google Shape;254;p35"/>
          <p:cNvSpPr/>
          <p:nvPr/>
        </p:nvSpPr>
        <p:spPr>
          <a:xfrm flipH="1" rot="-5400000">
            <a:off x="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35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Vulnerability Overview: Software</a:t>
            </a:r>
            <a:endParaRPr sz="100"/>
          </a:p>
        </p:txBody>
      </p:sp>
      <p:sp>
        <p:nvSpPr>
          <p:cNvPr id="256" name="Google Shape;256;p35"/>
          <p:cNvSpPr txBox="1"/>
          <p:nvPr/>
        </p:nvSpPr>
        <p:spPr>
          <a:xfrm>
            <a:off x="394500" y="1014325"/>
            <a:ext cx="4809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Unlocking Geofencing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DJI software can be manipulated to unlock geofencing. Geofencing stops drones from entering prohibited airspace using GPS</a:t>
            </a:r>
            <a:b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Change NFZ &amp; Altitude Limit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Flight Zone can be extended and the altitude limit of a DJI drone can be altered by compromising the main controller settings</a:t>
            </a:r>
            <a:b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Signal Hacking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Flight modes such as CE and the FCC has lots of flight restrictions. Software can be adjusted in order to bypass the regulations during flight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 rotWithShape="1">
          <a:blip r:embed="rId5">
            <a:alphaModFix/>
          </a:blip>
          <a:srcRect b="2240" l="8194" r="8186" t="2828"/>
          <a:stretch/>
        </p:blipFill>
        <p:spPr>
          <a:xfrm>
            <a:off x="5619150" y="2735425"/>
            <a:ext cx="3259451" cy="208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5525" y="1205800"/>
            <a:ext cx="3353074" cy="12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-8245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264" name="Google Shape;264;p36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Drone Component Overview pt. 1</a:t>
            </a:r>
            <a:endParaRPr sz="100"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25" y="987451"/>
            <a:ext cx="5412376" cy="391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5762875" y="99638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Propellers and Motors: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Allow for UAV control and flight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5762875" y="30830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Antenna and Transmitter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Receives and transmits data to controller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5762875" y="360346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Camera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Takes videos and photos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5762875" y="2559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Electronic Speed Controllers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Controls power sent to motors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5762875" y="4122688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GPS, Obstacle Avoidance, Altitude Detection, etc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5762875" y="155048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Power Distribution Board: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Distributes power to onboard components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5762875" y="2055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Flight Controller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Processes drone input and pilot commands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>
            <a:off x="-350475" y="0"/>
            <a:ext cx="105613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278" name="Google Shape;278;p37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Drone Component Overview pt. 2</a:t>
            </a:r>
            <a:endParaRPr sz="100"/>
          </a:p>
        </p:txBody>
      </p:sp>
      <p:sp>
        <p:nvSpPr>
          <p:cNvPr id="279" name="Google Shape;279;p37"/>
          <p:cNvSpPr txBox="1"/>
          <p:nvPr/>
        </p:nvSpPr>
        <p:spPr>
          <a:xfrm>
            <a:off x="318700" y="1003425"/>
            <a:ext cx="41649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Flight Controller Board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Processes sensor information in order to issue commands to motors in order to respond to pilot inputs and maintain stable flight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Driving Unit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Controls flight behavior of drone ensuring stable and precise motion using commands provided by the flight controller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Off-board Module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Separate electronics module that is located outside the main electronic control unit (flight controller board). Includes sensors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Communications Unit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Electronic components for facilitating communication between different devices or systems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4572000" y="3361875"/>
            <a:ext cx="4757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I2C / Serial - </a:t>
            </a: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two wire interface (SDA and SCL) for simple IC communication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RF (radio frequency) - </a:t>
            </a: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that uses radio waves to transmit data without physical connection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PWM (pulse width modulation)  - </a:t>
            </a: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transmitting data via width of pulses in a periodic signal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1450"/>
            <a:ext cx="4434299" cy="184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287" name="Google Shape;287;p38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The </a:t>
            </a: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Drone Stack</a:t>
            </a:r>
            <a:endParaRPr sz="100"/>
          </a:p>
        </p:txBody>
      </p:sp>
      <p:sp>
        <p:nvSpPr>
          <p:cNvPr id="288" name="Google Shape;288;p38"/>
          <p:cNvSpPr/>
          <p:nvPr/>
        </p:nvSpPr>
        <p:spPr>
          <a:xfrm>
            <a:off x="0" y="1573304"/>
            <a:ext cx="9144000" cy="1308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-10924" y="2984063"/>
            <a:ext cx="20766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Device/Application (192.168.1.30)</a:t>
            </a:r>
            <a:br>
              <a:rPr b="1"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Android or iOS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Vendor Application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USB, Bluetooth or WiFi link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4688460" y="2972869"/>
            <a:ext cx="2149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Drone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(192.168.1.2)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OpenWRT Linux or similar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Internal and External Storage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2.4ghz – 5.8ghz antennas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38"/>
          <p:cNvGrpSpPr/>
          <p:nvPr/>
        </p:nvGrpSpPr>
        <p:grpSpPr>
          <a:xfrm>
            <a:off x="590649" y="1582565"/>
            <a:ext cx="871650" cy="1289475"/>
            <a:chOff x="772998" y="1797007"/>
            <a:chExt cx="1162200" cy="1719300"/>
          </a:xfrm>
        </p:grpSpPr>
        <p:sp>
          <p:nvSpPr>
            <p:cNvPr id="292" name="Google Shape;292;p38"/>
            <p:cNvSpPr/>
            <p:nvPr/>
          </p:nvSpPr>
          <p:spPr>
            <a:xfrm>
              <a:off x="772998" y="1797007"/>
              <a:ext cx="1162200" cy="171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3" name="Google Shape;293;p38"/>
            <p:cNvPicPr preferRelativeResize="0"/>
            <p:nvPr/>
          </p:nvPicPr>
          <p:blipFill rotWithShape="1">
            <a:blip r:embed="rId4">
              <a:alphaModFix/>
            </a:blip>
            <a:srcRect b="7356" l="32059" r="21396" t="7108"/>
            <a:stretch/>
          </p:blipFill>
          <p:spPr>
            <a:xfrm>
              <a:off x="948399" y="1983635"/>
              <a:ext cx="813975" cy="136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pic>
        <p:nvPicPr>
          <p:cNvPr id="294" name="Google Shape;29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7384" y="1667342"/>
            <a:ext cx="992183" cy="111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3847" y="1768097"/>
            <a:ext cx="1161979" cy="91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" id="296" name="Google Shape;29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9196" y="1789876"/>
            <a:ext cx="878511" cy="87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97" name="Google Shape;297;p38"/>
          <p:cNvSpPr/>
          <p:nvPr/>
        </p:nvSpPr>
        <p:spPr>
          <a:xfrm>
            <a:off x="2158226" y="2972869"/>
            <a:ext cx="2230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(192.168.1.1)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OpenWRT Linux or similar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Embedded or external device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2.4ghz – 5.8ghz antennas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6940393" y="2996976"/>
            <a:ext cx="19338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Vendor Server (13.249.134.125)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Profile, flight logs, flight data, No-Fly-Zone codes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Optional: Purchases, linked accounts, country registration information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298950" y="980091"/>
            <a:ext cx="85461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rones and their associated devices are </a:t>
            </a:r>
            <a:r>
              <a:rPr b="1"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 endpoints in a network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a result, drone networks are vulnerable to many traditional cyber-security attack vectors seen today.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/>
          <p:nvPr/>
        </p:nvSpPr>
        <p:spPr>
          <a:xfrm>
            <a:off x="0" y="0"/>
            <a:ext cx="10287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05" name="Google Shape;305;p39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Drone Communication System</a:t>
            </a:r>
            <a:endParaRPr sz="100"/>
          </a:p>
        </p:txBody>
      </p:sp>
      <p:sp>
        <p:nvSpPr>
          <p:cNvPr id="306" name="Google Shape;306;p39"/>
          <p:cNvSpPr txBox="1"/>
          <p:nvPr/>
        </p:nvSpPr>
        <p:spPr>
          <a:xfrm>
            <a:off x="318700" y="1003425"/>
            <a:ext cx="47460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Transmitter: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Sends control signals and telemetry to a ground receiver (controller) or a station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Receiver: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Receives control signals and telemetry to execute instructions or data display purposes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Radio Transceiver: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 that allows two-way communication between drone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controller using modulation techniques. Operates on 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frequency bands such as 2.4GHz or 5.8GHz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Mobile App and Device: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device hosts the mobile app and serves as the interface for controlling the drone, accessing camera feeds, changing flight settings, and reviewing flight logs via Wi-Fi.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400" y="460800"/>
            <a:ext cx="2150775" cy="21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390" y="2879525"/>
            <a:ext cx="3357858" cy="19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/>
          <p:nvPr/>
        </p:nvSpPr>
        <p:spPr>
          <a:xfrm>
            <a:off x="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14" name="Google Shape;314;p40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Drone Comm Data Links</a:t>
            </a:r>
            <a:endParaRPr sz="100"/>
          </a:p>
        </p:txBody>
      </p:sp>
      <p:sp>
        <p:nvSpPr>
          <p:cNvPr id="315" name="Google Shape;315;p40"/>
          <p:cNvSpPr txBox="1"/>
          <p:nvPr/>
        </p:nvSpPr>
        <p:spPr>
          <a:xfrm>
            <a:off x="318700" y="1003425"/>
            <a:ext cx="47460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links refers to channels through which data is transmitted through between drones and ground based stations or other devices.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RF (Radio Frequency):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 long-range capabilities and resists interference using frequency hopping. Operates on the 2.4GHz frequency and includes many channels for communications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Wi-Fi: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Usually operates on the 2.4GHz or 5GHz bands and provides high-speed, reliable connection. It is often used to transmit video and telemetry data. However, it is susceptible to interference and its range is shorter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301" y="1299651"/>
            <a:ext cx="3591424" cy="21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/>
          <p:nvPr/>
        </p:nvSpPr>
        <p:spPr>
          <a:xfrm>
            <a:off x="0" y="9425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9" l="0" r="0" t="-9259"/>
            </a:stretch>
          </a:blipFill>
          <a:ln>
            <a:noFill/>
          </a:ln>
        </p:spPr>
      </p:sp>
      <p:sp>
        <p:nvSpPr>
          <p:cNvPr id="322" name="Google Shape;322;p41"/>
          <p:cNvSpPr/>
          <p:nvPr/>
        </p:nvSpPr>
        <p:spPr>
          <a:xfrm>
            <a:off x="-82278" y="0"/>
            <a:ext cx="3567156" cy="2795353"/>
          </a:xfrm>
          <a:custGeom>
            <a:rect b="b" l="l" r="r" t="t"/>
            <a:pathLst>
              <a:path extrusionOk="0" h="5590705" w="7134311">
                <a:moveTo>
                  <a:pt x="0" y="0"/>
                </a:moveTo>
                <a:lnTo>
                  <a:pt x="7134311" y="0"/>
                </a:lnTo>
                <a:lnTo>
                  <a:pt x="7134311" y="5590705"/>
                </a:lnTo>
                <a:lnTo>
                  <a:pt x="0" y="559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41"/>
          <p:cNvSpPr txBox="1"/>
          <p:nvPr/>
        </p:nvSpPr>
        <p:spPr>
          <a:xfrm>
            <a:off x="390450" y="864225"/>
            <a:ext cx="852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Lab 1: Drone Port Exploit 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325" y="1914288"/>
            <a:ext cx="3567151" cy="176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025" y="1943776"/>
            <a:ext cx="4519200" cy="16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1"/>
          <p:cNvSpPr txBox="1"/>
          <p:nvPr/>
        </p:nvSpPr>
        <p:spPr>
          <a:xfrm>
            <a:off x="727900" y="3734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Parrot AR Drone 2.0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/>
          <p:nvPr/>
        </p:nvSpPr>
        <p:spPr>
          <a:xfrm flipH="1">
            <a:off x="-1005840" y="0"/>
            <a:ext cx="1014984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32" name="Google Shape;332;p42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Procedure Overview</a:t>
            </a:r>
            <a:endParaRPr sz="100"/>
          </a:p>
        </p:txBody>
      </p:sp>
      <p:sp>
        <p:nvSpPr>
          <p:cNvPr id="333" name="Google Shape;333;p42"/>
          <p:cNvSpPr txBox="1"/>
          <p:nvPr/>
        </p:nvSpPr>
        <p:spPr>
          <a:xfrm>
            <a:off x="360900" y="996400"/>
            <a:ext cx="76911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Reconnaissance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Auditing and Researching the Parrot Drone to Find Possible Vulnerabilities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506575" y="1761425"/>
            <a:ext cx="5577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    Port Scanning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Use nmap to scan for open ports on the drone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538525" y="2526450"/>
            <a:ext cx="5577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   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Access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Drone Media: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Using FTP to connect to the drone and access media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576475" y="3258875"/>
            <a:ext cx="5577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   TCP Shutdown: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Using TCP to 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exploit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drone by 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executing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commands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576475" y="3991300"/>
            <a:ext cx="5577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  Communication Analysis: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Analyze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flight sequence using Wireshark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/>
          <p:nvPr/>
        </p:nvSpPr>
        <p:spPr>
          <a:xfrm flipH="1">
            <a:off x="-109728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43" name="Google Shape;343;p43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Tools </a:t>
            </a: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Overview</a:t>
            </a:r>
            <a:endParaRPr sz="100"/>
          </a:p>
        </p:txBody>
      </p:sp>
      <p:sp>
        <p:nvSpPr>
          <p:cNvPr id="344" name="Google Shape;344;p43"/>
          <p:cNvSpPr txBox="1"/>
          <p:nvPr/>
        </p:nvSpPr>
        <p:spPr>
          <a:xfrm>
            <a:off x="360900" y="996400"/>
            <a:ext cx="6418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nmap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and open source network scanner. Can be used to find open networks on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drones that may be receiving or sending data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360900" y="1941400"/>
            <a:ext cx="6627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FTP command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Transfer Protocol (used to transfer files from system to system). Command is used to download media from drone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360900" y="2886400"/>
            <a:ext cx="6735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telnet command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Telnet protocol (part of the TCP/IP protocol suite) to connect to remote computer. In this case, it is used to communicate and send commands to the target drone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360900" y="3899025"/>
            <a:ext cx="6735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ffplay command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Simple and portable media player. We can use this command to convert drone packets into video.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800" y="1748650"/>
            <a:ext cx="1789475" cy="17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 flipH="1">
            <a:off x="-1380405" y="0"/>
            <a:ext cx="1069848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137" name="Google Shape;137;p26"/>
          <p:cNvSpPr/>
          <p:nvPr/>
        </p:nvSpPr>
        <p:spPr>
          <a:xfrm>
            <a:off x="420554" y="2902858"/>
            <a:ext cx="1543101" cy="304810"/>
          </a:xfrm>
          <a:custGeom>
            <a:rect b="b" l="l" r="r" t="t"/>
            <a:pathLst>
              <a:path extrusionOk="0" h="160553" w="812800">
                <a:moveTo>
                  <a:pt x="0" y="0"/>
                </a:moveTo>
                <a:lnTo>
                  <a:pt x="812800" y="0"/>
                </a:lnTo>
                <a:lnTo>
                  <a:pt x="812800" y="160553"/>
                </a:lnTo>
                <a:lnTo>
                  <a:pt x="0" y="16055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38" name="Google Shape;138;p26"/>
          <p:cNvSpPr txBox="1"/>
          <p:nvPr/>
        </p:nvSpPr>
        <p:spPr>
          <a:xfrm>
            <a:off x="420554" y="315098"/>
            <a:ext cx="6094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9" name="Google Shape;139;p26"/>
          <p:cNvSpPr/>
          <p:nvPr/>
        </p:nvSpPr>
        <p:spPr>
          <a:xfrm>
            <a:off x="5745599" y="741890"/>
            <a:ext cx="4825711" cy="701922"/>
          </a:xfrm>
          <a:custGeom>
            <a:rect b="b" l="l" r="r" t="t"/>
            <a:pathLst>
              <a:path extrusionOk="0" h="1403843" w="9651421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6"/>
          <p:cNvSpPr/>
          <p:nvPr/>
        </p:nvSpPr>
        <p:spPr>
          <a:xfrm>
            <a:off x="6618346" y="188733"/>
            <a:ext cx="3087754" cy="651236"/>
          </a:xfrm>
          <a:custGeom>
            <a:rect b="b" l="l" r="r" t="t"/>
            <a:pathLst>
              <a:path extrusionOk="0" h="1302471" w="6175508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6"/>
          <p:cNvSpPr txBox="1"/>
          <p:nvPr/>
        </p:nvSpPr>
        <p:spPr>
          <a:xfrm>
            <a:off x="335100" y="514338"/>
            <a:ext cx="2650500" cy="9234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32088D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ABOUT </a:t>
            </a:r>
            <a:r>
              <a:rPr lang="en" sz="6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ME</a:t>
            </a:r>
            <a:endParaRPr sz="700"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6">
            <a:alphaModFix/>
          </a:blip>
          <a:srcRect b="0" l="1644" r="1644" t="0"/>
          <a:stretch/>
        </p:blipFill>
        <p:spPr>
          <a:xfrm>
            <a:off x="3764950" y="514350"/>
            <a:ext cx="4864699" cy="41148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286950" y="2241775"/>
            <a:ext cx="28686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 build aerospace cybersecurity programs and multidisciplinary engineering projects to spearhead new technological endeavors and research. I have researched DJI RE and Digital Forensics alongside developing open-source drone programs.</a:t>
            </a:r>
            <a:endParaRPr sz="600"/>
          </a:p>
        </p:txBody>
      </p:sp>
      <p:sp>
        <p:nvSpPr>
          <p:cNvPr id="144" name="Google Shape;144;p26"/>
          <p:cNvSpPr txBox="1"/>
          <p:nvPr/>
        </p:nvSpPr>
        <p:spPr>
          <a:xfrm>
            <a:off x="286950" y="1469200"/>
            <a:ext cx="3354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DEVELOPER</a:t>
            </a:r>
            <a:r>
              <a:rPr lang="en" sz="19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, AEROSPACE CYBERSECURITY, </a:t>
            </a:r>
            <a:endParaRPr sz="1900">
              <a:solidFill>
                <a:srgbClr val="FFFFFF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RESEARCHER @ NASA </a:t>
            </a:r>
            <a:endParaRPr sz="300"/>
          </a:p>
        </p:txBody>
      </p:sp>
      <p:sp>
        <p:nvSpPr>
          <p:cNvPr id="145" name="Google Shape;145;p26"/>
          <p:cNvSpPr txBox="1"/>
          <p:nvPr/>
        </p:nvSpPr>
        <p:spPr>
          <a:xfrm>
            <a:off x="227950" y="4265000"/>
            <a:ext cx="353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angelinatsuboi.com |  G4LXY.space</a:t>
            </a:r>
            <a:endParaRPr i="1"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/>
          <p:nvPr/>
        </p:nvSpPr>
        <p:spPr>
          <a:xfrm flipH="1">
            <a:off x="-1143000" y="0"/>
            <a:ext cx="10287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54" name="Google Shape;354;p44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Simulated CTF on Github</a:t>
            </a:r>
            <a:endParaRPr sz="100"/>
          </a:p>
        </p:txBody>
      </p:sp>
      <p:sp>
        <p:nvSpPr>
          <p:cNvPr id="355" name="Google Shape;355;p44"/>
          <p:cNvSpPr txBox="1"/>
          <p:nvPr/>
        </p:nvSpPr>
        <p:spPr>
          <a:xfrm>
            <a:off x="360900" y="996400"/>
            <a:ext cx="76911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Visit this GitHub Repository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https://github.com/ANG13T/drone-hacking-workshop</a:t>
            </a:r>
            <a:b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Download the Github repository via Terminal: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 install </a:t>
            </a: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https://github.com/ANG13T/drone-hacking-workshop.git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Download the Github repository manually: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Click Code Button &gt; Download ZIP &gt; Uncompress ZIP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/>
          <p:nvPr/>
        </p:nvSpPr>
        <p:spPr>
          <a:xfrm flipH="1">
            <a:off x="-1417320" y="0"/>
            <a:ext cx="1056132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61" name="Google Shape;361;p45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Step 1: Parrot Drone Reconnaissance</a:t>
            </a:r>
            <a:endParaRPr sz="100"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25" y="1173437"/>
            <a:ext cx="2470749" cy="2470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 txBox="1"/>
          <p:nvPr/>
        </p:nvSpPr>
        <p:spPr>
          <a:xfrm>
            <a:off x="3406600" y="2329400"/>
            <a:ext cx="5325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efault IP to Access Admin Interface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192.168.1.1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Other Info: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Linux operating system on 2.6.32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GB of RAM 1GHz 32-bit ARM cortex A8 processor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 be controlled via mobile device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3298875" y="1173425"/>
            <a:ext cx="532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Parrot AR.Drone 2.0 is a remote controlled quadcopter from the French company Parrot SA. The connection to the drone is established using its wireless router which consists of wireless 802.11 chipset.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360900" y="3801325"/>
            <a:ext cx="247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OSINT methods:</a:t>
            </a:r>
            <a:endParaRPr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endParaRPr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Wayback Machine</a:t>
            </a:r>
            <a:endParaRPr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Social Media</a:t>
            </a:r>
            <a:endParaRPr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/>
          <p:nvPr/>
        </p:nvSpPr>
        <p:spPr>
          <a:xfrm flipH="1">
            <a:off x="-109728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71" name="Google Shape;371;p46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Running the Program</a:t>
            </a:r>
            <a:endParaRPr sz="100"/>
          </a:p>
        </p:txBody>
      </p:sp>
      <p:sp>
        <p:nvSpPr>
          <p:cNvPr id="372" name="Google Shape;372;p46"/>
          <p:cNvSpPr txBox="1"/>
          <p:nvPr/>
        </p:nvSpPr>
        <p:spPr>
          <a:xfrm>
            <a:off x="360900" y="3206125"/>
            <a:ext cx="626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start the program, follow the steps below: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cd lab-1-port-exploit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./ctf_1.exe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p46"/>
          <p:cNvPicPr preferRelativeResize="0"/>
          <p:nvPr/>
        </p:nvPicPr>
        <p:blipFill rotWithShape="1">
          <a:blip r:embed="rId4">
            <a:alphaModFix/>
          </a:blip>
          <a:srcRect b="0" l="0" r="7501" t="0"/>
          <a:stretch/>
        </p:blipFill>
        <p:spPr>
          <a:xfrm>
            <a:off x="301375" y="1211725"/>
            <a:ext cx="7816150" cy="15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/>
          <p:nvPr/>
        </p:nvSpPr>
        <p:spPr>
          <a:xfrm flipH="1">
            <a:off x="-109728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79" name="Google Shape;379;p47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Step 2: Port Scanning with nmap</a:t>
            </a:r>
            <a:endParaRPr sz="100"/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03" y="1147475"/>
            <a:ext cx="4092375" cy="25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 txBox="1"/>
          <p:nvPr/>
        </p:nvSpPr>
        <p:spPr>
          <a:xfrm>
            <a:off x="4907875" y="125217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nmap to scan for open ports on the drone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IP address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Reveals three open ports: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FTP 21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Telnet 23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Video 5555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/>
          <p:nvPr/>
        </p:nvSpPr>
        <p:spPr>
          <a:xfrm flipH="1">
            <a:off x="-1143000" y="0"/>
            <a:ext cx="10287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87" name="Google Shape;387;p48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Step 3: Media Access with FTP</a:t>
            </a:r>
            <a:endParaRPr sz="100"/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25" y="1076313"/>
            <a:ext cx="45339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8"/>
          <p:cNvSpPr txBox="1"/>
          <p:nvPr/>
        </p:nvSpPr>
        <p:spPr>
          <a:xfrm>
            <a:off x="5150250" y="1407000"/>
            <a:ext cx="372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ftp to view available files and device files on drone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435325" y="2807375"/>
            <a:ext cx="6142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Reveals the following:</a:t>
            </a:r>
            <a:b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program.elf: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binary file for drone functionality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/dev/video0: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interface to the drone's camera hardware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/dev/video1: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interface to the drone's camera hardware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/dev/ttyPA2: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serial communication port on the drone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/>
          <p:nvPr/>
        </p:nvSpPr>
        <p:spPr>
          <a:xfrm flipH="1">
            <a:off x="-105156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396" name="Google Shape;396;p49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Step 4: Intercept Drone Video</a:t>
            </a:r>
            <a:endParaRPr sz="100"/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00" y="1173927"/>
            <a:ext cx="5108501" cy="3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9"/>
          <p:cNvSpPr txBox="1"/>
          <p:nvPr/>
        </p:nvSpPr>
        <p:spPr>
          <a:xfrm>
            <a:off x="5675350" y="1173925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ffplay on the 5555 port of the drone IP address to intercept drone footage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 footage is retrieved as packets and can be viewed as a video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/>
          <p:nvPr/>
        </p:nvSpPr>
        <p:spPr>
          <a:xfrm flipH="1">
            <a:off x="-1143000" y="0"/>
            <a:ext cx="10287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404" name="Google Shape;404;p50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Step 5: Forced Shutdown with TCP</a:t>
            </a:r>
            <a:endParaRPr sz="100"/>
          </a:p>
        </p:txBody>
      </p:sp>
      <p:pic>
        <p:nvPicPr>
          <p:cNvPr id="405" name="Google Shape;4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00" y="1365713"/>
            <a:ext cx="582930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0"/>
          <p:cNvSpPr txBox="1"/>
          <p:nvPr/>
        </p:nvSpPr>
        <p:spPr>
          <a:xfrm>
            <a:off x="390550" y="3164125"/>
            <a:ext cx="589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telnet to connect to drone and get root access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Cause the drone to dysfunction by issuing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shutdown now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/>
          <p:nvPr/>
        </p:nvSpPr>
        <p:spPr>
          <a:xfrm flipH="1">
            <a:off x="-1097280" y="0"/>
            <a:ext cx="1024128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412" name="Google Shape;412;p51"/>
          <p:cNvSpPr txBox="1"/>
          <p:nvPr/>
        </p:nvSpPr>
        <p:spPr>
          <a:xfrm>
            <a:off x="992514" y="3962600"/>
            <a:ext cx="6809100" cy="7080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DRONE{XyZ34!@67Ab}</a:t>
            </a:r>
            <a:endParaRPr sz="600"/>
          </a:p>
        </p:txBody>
      </p:sp>
      <p:pic>
        <p:nvPicPr>
          <p:cNvPr id="413" name="Google Shape;4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175" y="517800"/>
            <a:ext cx="4678301" cy="32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/>
          <p:nvPr/>
        </p:nvSpPr>
        <p:spPr>
          <a:xfrm>
            <a:off x="0" y="94250"/>
            <a:ext cx="1014984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9" l="0" r="0" t="-9259"/>
            </a:stretch>
          </a:blipFill>
          <a:ln>
            <a:noFill/>
          </a:ln>
        </p:spPr>
      </p:sp>
      <p:sp>
        <p:nvSpPr>
          <p:cNvPr id="419" name="Google Shape;419;p52"/>
          <p:cNvSpPr/>
          <p:nvPr/>
        </p:nvSpPr>
        <p:spPr>
          <a:xfrm>
            <a:off x="-82278" y="0"/>
            <a:ext cx="3567156" cy="2795353"/>
          </a:xfrm>
          <a:custGeom>
            <a:rect b="b" l="l" r="r" t="t"/>
            <a:pathLst>
              <a:path extrusionOk="0" h="5590705" w="7134311">
                <a:moveTo>
                  <a:pt x="0" y="0"/>
                </a:moveTo>
                <a:lnTo>
                  <a:pt x="7134311" y="0"/>
                </a:lnTo>
                <a:lnTo>
                  <a:pt x="7134311" y="5590705"/>
                </a:lnTo>
                <a:lnTo>
                  <a:pt x="0" y="559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52"/>
          <p:cNvSpPr txBox="1"/>
          <p:nvPr/>
        </p:nvSpPr>
        <p:spPr>
          <a:xfrm>
            <a:off x="1215850" y="423300"/>
            <a:ext cx="6618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Let’s Take a Break!</a:t>
            </a:r>
            <a:endParaRPr b="1" sz="33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950" y="1566050"/>
            <a:ext cx="5933125" cy="33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/>
          <p:nvPr/>
        </p:nvSpPr>
        <p:spPr>
          <a:xfrm>
            <a:off x="0" y="0"/>
            <a:ext cx="1019556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427" name="Google Shape;427;p53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Ground Station Overview</a:t>
            </a:r>
            <a:endParaRPr sz="100"/>
          </a:p>
        </p:txBody>
      </p:sp>
      <p:sp>
        <p:nvSpPr>
          <p:cNvPr id="428" name="Google Shape;428;p53"/>
          <p:cNvSpPr txBox="1"/>
          <p:nvPr/>
        </p:nvSpPr>
        <p:spPr>
          <a:xfrm>
            <a:off x="394500" y="876275"/>
            <a:ext cx="5014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UAV ground stations are used to control and monitor drone flight operations. However they contain the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following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vulnerabilities: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Unauthorized Access: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Hackers can access control systems on the ground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Malware Exploitation: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Attackers can compromise station functionality by uppading malware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Interception: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Station communication can be compromised via eavesdropping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Network Vulnerabilities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Ground stations are vulnerable to attacks such as unauthorized access, MITM, or DoS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" name="Google Shape;429;p53"/>
          <p:cNvPicPr preferRelativeResize="0"/>
          <p:nvPr/>
        </p:nvPicPr>
        <p:blipFill rotWithShape="1">
          <a:blip r:embed="rId4">
            <a:alphaModFix/>
          </a:blip>
          <a:srcRect b="0" l="9622" r="6772" t="0"/>
          <a:stretch/>
        </p:blipFill>
        <p:spPr>
          <a:xfrm>
            <a:off x="5481150" y="1370176"/>
            <a:ext cx="3316525" cy="23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0" y="0"/>
            <a:ext cx="1001268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151" name="Google Shape;151;p27"/>
          <p:cNvSpPr txBox="1"/>
          <p:nvPr/>
        </p:nvSpPr>
        <p:spPr>
          <a:xfrm>
            <a:off x="395650" y="371175"/>
            <a:ext cx="4303200" cy="9234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WHAT IS A UAV?</a:t>
            </a:r>
            <a:endParaRPr sz="700"/>
          </a:p>
        </p:txBody>
      </p:sp>
      <p:sp>
        <p:nvSpPr>
          <p:cNvPr id="152" name="Google Shape;152;p27"/>
          <p:cNvSpPr txBox="1"/>
          <p:nvPr/>
        </p:nvSpPr>
        <p:spPr>
          <a:xfrm>
            <a:off x="477800" y="1352750"/>
            <a:ext cx="3793200" cy="3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Unmanned Aerial Vehicle (UAV) is an aircraft that does not carry a pilot onboard.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Compared to other aircraft, UAVs have a smaller form factor, are more precise, and cost-effective making them popular for use in commercial and consumer applications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450" y="1711381"/>
            <a:ext cx="1880438" cy="171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5">
            <a:alphaModFix/>
          </a:blip>
          <a:srcRect b="0" l="17139" r="12586" t="0"/>
          <a:stretch/>
        </p:blipFill>
        <p:spPr>
          <a:xfrm>
            <a:off x="6709653" y="2592175"/>
            <a:ext cx="2142546" cy="17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6907325" y="2024925"/>
            <a:ext cx="1747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Military UAVs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6300" y="455825"/>
            <a:ext cx="2243476" cy="14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6948350" y="4426688"/>
            <a:ext cx="1747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Recreational</a:t>
            </a: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UAVs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4575075" y="3511563"/>
            <a:ext cx="1747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Mapping</a:t>
            </a: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UAVs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/>
          <p:nvPr/>
        </p:nvSpPr>
        <p:spPr>
          <a:xfrm>
            <a:off x="0" y="0"/>
            <a:ext cx="1024128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435" name="Google Shape;435;p54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Ground Station OS Vulnerabilities</a:t>
            </a:r>
            <a:endParaRPr sz="100"/>
          </a:p>
        </p:txBody>
      </p:sp>
      <p:sp>
        <p:nvSpPr>
          <p:cNvPr id="436" name="Google Shape;436;p54"/>
          <p:cNvSpPr txBox="1"/>
          <p:nvPr/>
        </p:nvSpPr>
        <p:spPr>
          <a:xfrm>
            <a:off x="394500" y="876275"/>
            <a:ext cx="4339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Operating systems on ground stations contain a number of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vulnerabilities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such as insecure credentials and missing patches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 Baseline Security Analyzer (MBSA)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 tool to identify missing security updates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Linux: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Lynis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An open source security auditing tool for systems based on UNIX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Android: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Debug Bridge (ADB)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command-line tool to communicate with an Android device.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3002" y="1101478"/>
            <a:ext cx="3894448" cy="312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/>
          <p:nvPr/>
        </p:nvSpPr>
        <p:spPr>
          <a:xfrm flipH="1">
            <a:off x="-1325880" y="0"/>
            <a:ext cx="1046988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443" name="Google Shape;443;p55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Mobile APK and Firmware Analysis </a:t>
            </a:r>
            <a:endParaRPr sz="100"/>
          </a:p>
        </p:txBody>
      </p:sp>
      <p:sp>
        <p:nvSpPr>
          <p:cNvPr id="444" name="Google Shape;444;p55"/>
          <p:cNvSpPr txBox="1"/>
          <p:nvPr/>
        </p:nvSpPr>
        <p:spPr>
          <a:xfrm>
            <a:off x="360900" y="1107263"/>
            <a:ext cx="4746000" cy="26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Mobile APKs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APK files are application packages for drone-related mobile packages. They can be audited to find vulnerabilities and improper settings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Firmware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Drone firmware and binaries can be inspected to spot hard coded secrets and vulnerabilities within drone functionality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425" y="856950"/>
            <a:ext cx="1321802" cy="132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075" y="2571754"/>
            <a:ext cx="3707560" cy="19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/>
          <p:nvPr/>
        </p:nvSpPr>
        <p:spPr>
          <a:xfrm flipH="1">
            <a:off x="-1234440" y="0"/>
            <a:ext cx="1037844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452" name="Google Shape;452;p56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UART Analysis</a:t>
            </a:r>
            <a:endParaRPr sz="100"/>
          </a:p>
        </p:txBody>
      </p:sp>
      <p:sp>
        <p:nvSpPr>
          <p:cNvPr id="453" name="Google Shape;453;p56"/>
          <p:cNvSpPr txBox="1"/>
          <p:nvPr/>
        </p:nvSpPr>
        <p:spPr>
          <a:xfrm>
            <a:off x="360900" y="998525"/>
            <a:ext cx="47466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UART (Universal Asynchronous Receiver-Transmitter) is used by hardware systems on the drone to transmit data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 can exploit the interface on the flight controller to access to system-level information</a:t>
            </a:r>
            <a:endParaRPr/>
          </a:p>
        </p:txBody>
      </p:sp>
      <p:pic>
        <p:nvPicPr>
          <p:cNvPr id="454" name="Google Shape;45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846" y="869225"/>
            <a:ext cx="3655324" cy="28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7"/>
          <p:cNvSpPr/>
          <p:nvPr/>
        </p:nvSpPr>
        <p:spPr>
          <a:xfrm flipH="1">
            <a:off x="-1051560" y="0"/>
            <a:ext cx="1019556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460" name="Google Shape;460;p57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Drone and Mobile App Communication</a:t>
            </a:r>
            <a:endParaRPr sz="100"/>
          </a:p>
        </p:txBody>
      </p:sp>
      <p:sp>
        <p:nvSpPr>
          <p:cNvPr id="461" name="Google Shape;461;p57"/>
          <p:cNvSpPr/>
          <p:nvPr/>
        </p:nvSpPr>
        <p:spPr>
          <a:xfrm>
            <a:off x="0" y="1045154"/>
            <a:ext cx="9144000" cy="3720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7"/>
          <p:cNvSpPr/>
          <p:nvPr/>
        </p:nvSpPr>
        <p:spPr>
          <a:xfrm>
            <a:off x="7406252" y="4181329"/>
            <a:ext cx="131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Vendor Server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3" name="Google Shape;46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3710" y="2803510"/>
            <a:ext cx="1415109" cy="159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7"/>
          <p:cNvPicPr preferRelativeResize="0"/>
          <p:nvPr/>
        </p:nvPicPr>
        <p:blipFill rotWithShape="1">
          <a:blip r:embed="rId5">
            <a:alphaModFix/>
          </a:blip>
          <a:srcRect b="7356" l="32059" r="21396" t="7108"/>
          <a:stretch/>
        </p:blipFill>
        <p:spPr>
          <a:xfrm rot="5400000">
            <a:off x="2912268" y="2204617"/>
            <a:ext cx="774015" cy="138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9310" y="1379467"/>
            <a:ext cx="987256" cy="94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7307" y="1306205"/>
            <a:ext cx="1331778" cy="105253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7"/>
          <p:cNvSpPr/>
          <p:nvPr/>
        </p:nvSpPr>
        <p:spPr>
          <a:xfrm>
            <a:off x="4609303" y="3096219"/>
            <a:ext cx="26085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Approximate Location (5-10km)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Hardware Information (serial #s)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Mobile/Controller GPS Location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Drone GPS Location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Flight data (optional)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NFZ codes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Profile Information / Username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68" name="Google Shape;468;p57"/>
          <p:cNvGrpSpPr/>
          <p:nvPr/>
        </p:nvGrpSpPr>
        <p:grpSpPr>
          <a:xfrm>
            <a:off x="7098157" y="3514541"/>
            <a:ext cx="415663" cy="464175"/>
            <a:chOff x="10136507" y="2050473"/>
            <a:chExt cx="554217" cy="618900"/>
          </a:xfrm>
        </p:grpSpPr>
        <p:sp>
          <p:nvSpPr>
            <p:cNvPr id="469" name="Google Shape;469;p57"/>
            <p:cNvSpPr/>
            <p:nvPr/>
          </p:nvSpPr>
          <p:spPr>
            <a:xfrm>
              <a:off x="10136507" y="2050473"/>
              <a:ext cx="409200" cy="618900"/>
            </a:xfrm>
            <a:prstGeom prst="chevron">
              <a:avLst>
                <a:gd fmla="val 79930" name="adj"/>
              </a:avLst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5550" lIns="71100" spcFirstLastPara="1" rIns="71100" wrap="square" tIns="355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0" name="Google Shape;470;p57"/>
            <p:cNvSpPr/>
            <p:nvPr/>
          </p:nvSpPr>
          <p:spPr>
            <a:xfrm>
              <a:off x="10281524" y="2050473"/>
              <a:ext cx="409200" cy="618900"/>
            </a:xfrm>
            <a:prstGeom prst="chevron">
              <a:avLst>
                <a:gd fmla="val 79930" name="adj"/>
              </a:avLst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5550" lIns="71100" spcFirstLastPara="1" rIns="71100" wrap="square" tIns="355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471" name="Google Shape;471;p57"/>
          <p:cNvCxnSpPr>
            <a:endCxn id="466" idx="2"/>
          </p:cNvCxnSpPr>
          <p:nvPr/>
        </p:nvCxnSpPr>
        <p:spPr>
          <a:xfrm rot="10800000">
            <a:off x="1373196" y="2358739"/>
            <a:ext cx="1194900" cy="17985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dot"/>
            <a:miter lim="800000"/>
            <a:headEnd len="sm" w="sm" type="none"/>
            <a:tailEnd len="med" w="med" type="stealth"/>
          </a:ln>
        </p:spPr>
      </p:cxnSp>
      <p:sp>
        <p:nvSpPr>
          <p:cNvPr id="472" name="Google Shape;472;p57"/>
          <p:cNvSpPr txBox="1"/>
          <p:nvPr/>
        </p:nvSpPr>
        <p:spPr>
          <a:xfrm rot="3397960">
            <a:off x="1174358" y="3269628"/>
            <a:ext cx="1447624" cy="230898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2.4ghz control link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73" name="Google Shape;473;p57"/>
          <p:cNvCxnSpPr/>
          <p:nvPr/>
        </p:nvCxnSpPr>
        <p:spPr>
          <a:xfrm>
            <a:off x="1695229" y="2443132"/>
            <a:ext cx="744000" cy="1112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dot"/>
            <a:miter lim="800000"/>
            <a:headEnd len="sm" w="sm" type="none"/>
            <a:tailEnd len="med" w="med" type="stealth"/>
          </a:ln>
        </p:spPr>
      </p:cxnSp>
      <p:sp>
        <p:nvSpPr>
          <p:cNvPr id="474" name="Google Shape;474;p57"/>
          <p:cNvSpPr txBox="1"/>
          <p:nvPr/>
        </p:nvSpPr>
        <p:spPr>
          <a:xfrm rot="3345854">
            <a:off x="1616002" y="2923026"/>
            <a:ext cx="1275508" cy="230822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5.8ghz video link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57"/>
          <p:cNvSpPr/>
          <p:nvPr/>
        </p:nvSpPr>
        <p:spPr>
          <a:xfrm>
            <a:off x="2781555" y="4439645"/>
            <a:ext cx="109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Controller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6" name="Google Shape;476;p57"/>
          <p:cNvSpPr/>
          <p:nvPr/>
        </p:nvSpPr>
        <p:spPr>
          <a:xfrm>
            <a:off x="1010045" y="1045154"/>
            <a:ext cx="72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Drone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7" name="Google Shape;477;p57"/>
          <p:cNvSpPr/>
          <p:nvPr/>
        </p:nvSpPr>
        <p:spPr>
          <a:xfrm>
            <a:off x="4765182" y="1116199"/>
            <a:ext cx="72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GPS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78" name="Google Shape;478;p57"/>
          <p:cNvCxnSpPr/>
          <p:nvPr/>
        </p:nvCxnSpPr>
        <p:spPr>
          <a:xfrm rot="10800000">
            <a:off x="2067450" y="1835362"/>
            <a:ext cx="2580600" cy="63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dot"/>
            <a:miter lim="800000"/>
            <a:headEnd len="sm" w="sm" type="none"/>
            <a:tailEnd len="med" w="med" type="stealth"/>
          </a:ln>
        </p:spPr>
      </p:cxnSp>
      <p:cxnSp>
        <p:nvCxnSpPr>
          <p:cNvPr id="479" name="Google Shape;479;p57"/>
          <p:cNvCxnSpPr>
            <a:stCxn id="465" idx="1"/>
          </p:cNvCxnSpPr>
          <p:nvPr/>
        </p:nvCxnSpPr>
        <p:spPr>
          <a:xfrm flipH="1">
            <a:off x="4013810" y="1849712"/>
            <a:ext cx="595500" cy="609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dot"/>
            <a:miter lim="800000"/>
            <a:headEnd len="sm" w="sm" type="none"/>
            <a:tailEnd len="med" w="med" type="stealth"/>
          </a:ln>
        </p:spPr>
      </p:cxnSp>
      <p:sp>
        <p:nvSpPr>
          <p:cNvPr id="480" name="Google Shape;480;p57"/>
          <p:cNvSpPr/>
          <p:nvPr/>
        </p:nvSpPr>
        <p:spPr>
          <a:xfrm>
            <a:off x="2304429" y="2193763"/>
            <a:ext cx="18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Device/Application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81" name="Google Shape;481;p57"/>
          <p:cNvGrpSpPr/>
          <p:nvPr/>
        </p:nvGrpSpPr>
        <p:grpSpPr>
          <a:xfrm>
            <a:off x="4162540" y="3514541"/>
            <a:ext cx="415663" cy="464175"/>
            <a:chOff x="10136507" y="2050473"/>
            <a:chExt cx="554217" cy="618900"/>
          </a:xfrm>
        </p:grpSpPr>
        <p:sp>
          <p:nvSpPr>
            <p:cNvPr id="482" name="Google Shape;482;p57"/>
            <p:cNvSpPr/>
            <p:nvPr/>
          </p:nvSpPr>
          <p:spPr>
            <a:xfrm>
              <a:off x="10136507" y="2050473"/>
              <a:ext cx="409200" cy="618900"/>
            </a:xfrm>
            <a:prstGeom prst="chevron">
              <a:avLst>
                <a:gd fmla="val 79930" name="adj"/>
              </a:avLst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5550" lIns="71100" spcFirstLastPara="1" rIns="71100" wrap="square" tIns="355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57"/>
            <p:cNvSpPr/>
            <p:nvPr/>
          </p:nvSpPr>
          <p:spPr>
            <a:xfrm>
              <a:off x="10281524" y="2050473"/>
              <a:ext cx="409200" cy="618900"/>
            </a:xfrm>
            <a:prstGeom prst="chevron">
              <a:avLst>
                <a:gd fmla="val 79930" name="adj"/>
              </a:avLst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5550" lIns="71100" spcFirstLastPara="1" rIns="71100" wrap="square" tIns="355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Server" id="484" name="Google Shape;484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21140" y="3334950"/>
            <a:ext cx="823379" cy="82337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485" name="Google Shape;485;p57"/>
          <p:cNvCxnSpPr/>
          <p:nvPr/>
        </p:nvCxnSpPr>
        <p:spPr>
          <a:xfrm>
            <a:off x="4143115" y="4485543"/>
            <a:ext cx="31329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dot"/>
            <a:miter lim="800000"/>
            <a:headEnd len="sm" w="sm" type="none"/>
            <a:tailEnd len="med" w="med" type="stealth"/>
          </a:ln>
        </p:spPr>
      </p:cxnSp>
      <p:sp>
        <p:nvSpPr>
          <p:cNvPr id="486" name="Google Shape;486;p57"/>
          <p:cNvSpPr txBox="1"/>
          <p:nvPr/>
        </p:nvSpPr>
        <p:spPr>
          <a:xfrm>
            <a:off x="5108907" y="4485542"/>
            <a:ext cx="1266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Internet: 4G/LTE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/>
          <p:nvPr/>
        </p:nvSpPr>
        <p:spPr>
          <a:xfrm flipH="1">
            <a:off x="-1143000" y="0"/>
            <a:ext cx="10287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492" name="Google Shape;492;p58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Communication Packet </a:t>
            </a: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Analysis</a:t>
            </a:r>
            <a:endParaRPr sz="100"/>
          </a:p>
        </p:txBody>
      </p:sp>
      <p:sp>
        <p:nvSpPr>
          <p:cNvPr id="493" name="Google Shape;493;p58"/>
          <p:cNvSpPr txBox="1"/>
          <p:nvPr/>
        </p:nvSpPr>
        <p:spPr>
          <a:xfrm>
            <a:off x="360900" y="928775"/>
            <a:ext cx="55584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DJI device software and hardware work together to create a communication link between the drone and controller / app.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Communication between the mobile app and drone can be intercepted using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such as Wireshark.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4" name="Google Shape;49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00" y="3035825"/>
            <a:ext cx="4415804" cy="17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/>
          <p:nvPr/>
        </p:nvSpPr>
        <p:spPr>
          <a:xfrm>
            <a:off x="0" y="94250"/>
            <a:ext cx="10287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9" l="0" r="0" t="-9259"/>
            </a:stretch>
          </a:blipFill>
          <a:ln>
            <a:noFill/>
          </a:ln>
        </p:spPr>
      </p:sp>
      <p:sp>
        <p:nvSpPr>
          <p:cNvPr id="500" name="Google Shape;500;p59"/>
          <p:cNvSpPr/>
          <p:nvPr/>
        </p:nvSpPr>
        <p:spPr>
          <a:xfrm>
            <a:off x="-82278" y="0"/>
            <a:ext cx="3567156" cy="2795353"/>
          </a:xfrm>
          <a:custGeom>
            <a:rect b="b" l="l" r="r" t="t"/>
            <a:pathLst>
              <a:path extrusionOk="0" h="5590705" w="7134311">
                <a:moveTo>
                  <a:pt x="0" y="0"/>
                </a:moveTo>
                <a:lnTo>
                  <a:pt x="7134311" y="0"/>
                </a:lnTo>
                <a:lnTo>
                  <a:pt x="7134311" y="5590705"/>
                </a:lnTo>
                <a:lnTo>
                  <a:pt x="0" y="559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p59"/>
          <p:cNvSpPr txBox="1"/>
          <p:nvPr/>
        </p:nvSpPr>
        <p:spPr>
          <a:xfrm>
            <a:off x="390450" y="641525"/>
            <a:ext cx="852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Lab 2: Drone Comm. Hacking 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02" name="Google Shape;502;p59"/>
          <p:cNvPicPr preferRelativeResize="0"/>
          <p:nvPr/>
        </p:nvPicPr>
        <p:blipFill rotWithShape="1">
          <a:blip r:embed="rId5">
            <a:alphaModFix/>
          </a:blip>
          <a:srcRect b="0" l="0" r="4825" t="0"/>
          <a:stretch/>
        </p:blipFill>
        <p:spPr>
          <a:xfrm>
            <a:off x="910525" y="1594775"/>
            <a:ext cx="7322948" cy="3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/>
          <p:nvPr/>
        </p:nvSpPr>
        <p:spPr>
          <a:xfrm flipH="1">
            <a:off x="-1188720" y="0"/>
            <a:ext cx="1033272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508" name="Google Shape;508;p60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Tool Overview: Wireshark</a:t>
            </a:r>
            <a:endParaRPr sz="100"/>
          </a:p>
        </p:txBody>
      </p:sp>
      <p:sp>
        <p:nvSpPr>
          <p:cNvPr id="509" name="Google Shape;509;p60"/>
          <p:cNvSpPr txBox="1"/>
          <p:nvPr/>
        </p:nvSpPr>
        <p:spPr>
          <a:xfrm>
            <a:off x="360900" y="1033300"/>
            <a:ext cx="44019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and open source packet analyzer. We can use Wireshark to interpret communication between the drone and controller.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Wireshark also includes display filters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which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can be inputted to find packets based on protocol, packet type, and other categories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0" name="Google Shape;51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581" y="1033288"/>
            <a:ext cx="2427300" cy="24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1"/>
          <p:cNvSpPr/>
          <p:nvPr/>
        </p:nvSpPr>
        <p:spPr>
          <a:xfrm flipH="1">
            <a:off x="-1143000" y="0"/>
            <a:ext cx="10287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516" name="Google Shape;516;p61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Step 1: Download PCAP File </a:t>
            </a:r>
            <a:endParaRPr sz="100"/>
          </a:p>
        </p:txBody>
      </p:sp>
      <p:sp>
        <p:nvSpPr>
          <p:cNvPr id="517" name="Google Shape;517;p61"/>
          <p:cNvSpPr txBox="1"/>
          <p:nvPr/>
        </p:nvSpPr>
        <p:spPr>
          <a:xfrm>
            <a:off x="360900" y="1156550"/>
            <a:ext cx="53142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Visit this GitHub Repository: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https://github.com/ANG13T/drone-hacking-workshop</a:t>
            </a:r>
            <a:endParaRPr/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Download </a:t>
            </a:r>
            <a:r>
              <a:rPr b="1" i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Parrot_Drone_Sample_Capture.cap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file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2"/>
          <p:cNvSpPr/>
          <p:nvPr/>
        </p:nvSpPr>
        <p:spPr>
          <a:xfrm flipH="1">
            <a:off x="-1143000" y="0"/>
            <a:ext cx="10287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523" name="Google Shape;523;p62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Step 2: Open Wireshark and PCAP File</a:t>
            </a:r>
            <a:endParaRPr sz="100"/>
          </a:p>
        </p:txBody>
      </p:sp>
      <p:sp>
        <p:nvSpPr>
          <p:cNvPr id="524" name="Google Shape;524;p62"/>
          <p:cNvSpPr txBox="1"/>
          <p:nvPr/>
        </p:nvSpPr>
        <p:spPr>
          <a:xfrm>
            <a:off x="418350" y="1066650"/>
            <a:ext cx="5314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Open Wireshark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Click File &gt; Open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Select the Downloaded PCAP File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5" name="Google Shape;52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38" y="2709613"/>
            <a:ext cx="49625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3"/>
          <p:cNvSpPr/>
          <p:nvPr/>
        </p:nvSpPr>
        <p:spPr>
          <a:xfrm flipH="1">
            <a:off x="-1325880" y="0"/>
            <a:ext cx="1046988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531" name="Google Shape;531;p63"/>
          <p:cNvSpPr txBox="1"/>
          <p:nvPr/>
        </p:nvSpPr>
        <p:spPr>
          <a:xfrm>
            <a:off x="360902" y="297575"/>
            <a:ext cx="6809100" cy="5694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Wireshark Drone Display Filter</a:t>
            </a:r>
            <a:endParaRPr sz="100"/>
          </a:p>
        </p:txBody>
      </p:sp>
      <p:sp>
        <p:nvSpPr>
          <p:cNvPr id="532" name="Google Shape;532;p63"/>
          <p:cNvSpPr txBox="1"/>
          <p:nvPr/>
        </p:nvSpPr>
        <p:spPr>
          <a:xfrm>
            <a:off x="360900" y="1041625"/>
            <a:ext cx="45240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Network Protocols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Categories for network packets. They can be filtered and contain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about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packet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Parrot Drone Protocol: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Wireshark supports the AR Parrot Drone network packet filter allowing us to derive drone related data from packets</a:t>
            </a:r>
            <a:endParaRPr/>
          </a:p>
        </p:txBody>
      </p:sp>
      <p:pic>
        <p:nvPicPr>
          <p:cNvPr id="533" name="Google Shape;5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925" y="1166700"/>
            <a:ext cx="4079501" cy="29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088D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7611571" y="641118"/>
            <a:ext cx="1722629" cy="363318"/>
          </a:xfrm>
          <a:custGeom>
            <a:rect b="b" l="l" r="r" t="t"/>
            <a:pathLst>
              <a:path extrusionOk="0" h="726637" w="3445259">
                <a:moveTo>
                  <a:pt x="0" y="0"/>
                </a:moveTo>
                <a:lnTo>
                  <a:pt x="3445259" y="0"/>
                </a:lnTo>
                <a:lnTo>
                  <a:pt x="3445259" y="726637"/>
                </a:lnTo>
                <a:lnTo>
                  <a:pt x="0" y="72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-1193862" y="-33020"/>
            <a:ext cx="3923560" cy="570700"/>
          </a:xfrm>
          <a:custGeom>
            <a:rect b="b" l="l" r="r" t="t"/>
            <a:pathLst>
              <a:path extrusionOk="0"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8"/>
          <p:cNvSpPr txBox="1"/>
          <p:nvPr/>
        </p:nvSpPr>
        <p:spPr>
          <a:xfrm>
            <a:off x="395488" y="537675"/>
            <a:ext cx="6066900" cy="7233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What are UAVs Used For?</a:t>
            </a:r>
            <a:endParaRPr sz="100"/>
          </a:p>
        </p:txBody>
      </p:sp>
      <p:sp>
        <p:nvSpPr>
          <p:cNvPr id="166" name="Google Shape;166;p28"/>
          <p:cNvSpPr txBox="1"/>
          <p:nvPr/>
        </p:nvSpPr>
        <p:spPr>
          <a:xfrm>
            <a:off x="395500" y="1225800"/>
            <a:ext cx="3941100" cy="3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Agriculture:</a:t>
            </a:r>
            <a:b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Crop monitoring, precision agriculture, environmental analysis, etc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Aerial Photography</a:t>
            </a:r>
            <a:b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Filmmaking and videography, real estate, and event coverage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Law Enforcement:</a:t>
            </a:r>
            <a:b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Surveillance, crime scene forensics, and crowd control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and Rescue:</a:t>
            </a:r>
            <a:b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Rescue missions, disaster response, and searching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Surveying and Mapping:</a:t>
            </a:r>
            <a:b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Land surveying, cartography, and monitoring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607525"/>
            <a:ext cx="4018924" cy="277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/>
          <p:nvPr/>
        </p:nvSpPr>
        <p:spPr>
          <a:xfrm flipH="1">
            <a:off x="-1325880" y="0"/>
            <a:ext cx="1046988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539" name="Google Shape;539;p64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Step 3: </a:t>
            </a: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Input</a:t>
            </a: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“ar_drone” Filter</a:t>
            </a:r>
            <a:endParaRPr sz="100"/>
          </a:p>
        </p:txBody>
      </p:sp>
      <p:sp>
        <p:nvSpPr>
          <p:cNvPr id="540" name="Google Shape;540;p64"/>
          <p:cNvSpPr txBox="1"/>
          <p:nvPr/>
        </p:nvSpPr>
        <p:spPr>
          <a:xfrm>
            <a:off x="418350" y="1066650"/>
            <a:ext cx="5314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Input “ar_drone” in the display filter input field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Click Enter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Click on a Packet and Expand “AR Drone Packet”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75" y="2709625"/>
            <a:ext cx="4848625" cy="20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/>
          <p:nvPr/>
        </p:nvSpPr>
        <p:spPr>
          <a:xfrm flipH="1">
            <a:off x="-868680" y="0"/>
            <a:ext cx="1001268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547" name="Google Shape;547;p65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Drone Packet Information</a:t>
            </a:r>
            <a:endParaRPr sz="100"/>
          </a:p>
        </p:txBody>
      </p:sp>
      <p:sp>
        <p:nvSpPr>
          <p:cNvPr id="548" name="Google Shape;548;p65"/>
          <p:cNvSpPr txBox="1"/>
          <p:nvPr/>
        </p:nvSpPr>
        <p:spPr>
          <a:xfrm>
            <a:off x="418350" y="1066650"/>
            <a:ext cx="67005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UDP packet from port 5556 to port 5556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Has two commands: a PCMD_MAG and a REF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PCMD_MAG sets the velocity of the drone in each direction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 is used to issue high level commands like 'take off', 'emergency stop/reset' or 'land'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Telemetry such as altitude, orientation, and velocity can be extracted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9" name="Google Shape;54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00" y="3131838"/>
            <a:ext cx="33147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/>
          <p:nvPr/>
        </p:nvSpPr>
        <p:spPr>
          <a:xfrm>
            <a:off x="0" y="0"/>
            <a:ext cx="1010412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555" name="Google Shape;555;p66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Countermeasures and Defense</a:t>
            </a:r>
            <a:endParaRPr sz="100"/>
          </a:p>
        </p:txBody>
      </p:sp>
      <p:sp>
        <p:nvSpPr>
          <p:cNvPr id="556" name="Google Shape;556;p66"/>
          <p:cNvSpPr txBox="1"/>
          <p:nvPr/>
        </p:nvSpPr>
        <p:spPr>
          <a:xfrm>
            <a:off x="394500" y="963563"/>
            <a:ext cx="47460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Communication Interception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Enabling proper encryption using third party software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Install anti-virus and a VPN to establish a secure connection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Jamming and Spoofing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Switch your drone flying pattern to avoid being an easy target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Fly in an area with a few obstacles where the drone is in line-of-sight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Malware and Firmware: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Choose a drone from a credible manufacturer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Protect your ground station with anti-virus software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Physical Damage or Tampering: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Check for tamper evidence by looking for scrapes and rogue components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7" name="Google Shape;55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00" y="1432800"/>
            <a:ext cx="2628300" cy="26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"/>
          <p:cNvSpPr/>
          <p:nvPr/>
        </p:nvSpPr>
        <p:spPr>
          <a:xfrm>
            <a:off x="0" y="0"/>
            <a:ext cx="1024128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563" name="Google Shape;563;p67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Drone Detection</a:t>
            </a:r>
            <a:endParaRPr sz="100"/>
          </a:p>
        </p:txBody>
      </p:sp>
      <p:sp>
        <p:nvSpPr>
          <p:cNvPr id="564" name="Google Shape;564;p67"/>
          <p:cNvSpPr txBox="1"/>
          <p:nvPr/>
        </p:nvSpPr>
        <p:spPr>
          <a:xfrm>
            <a:off x="365750" y="828925"/>
            <a:ext cx="5201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Detecting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drones is important to analyze drone-related crimes and ensure the safety of airspace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RF Analysis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radio frequencies to pinpoint drones and operators using triangulation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 Radar: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Specially tuned radar systems can use radio energy to determine the location of drones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Detection Cameras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Thermal or visual cameras can be leveraged to detect drones using infrared and thermal imaging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DroneID: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Identification protocol used by drones to transmit location of drone and operator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5" name="Google Shape;56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450" y="1199138"/>
            <a:ext cx="34671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8"/>
          <p:cNvSpPr/>
          <p:nvPr/>
        </p:nvSpPr>
        <p:spPr>
          <a:xfrm>
            <a:off x="0" y="0"/>
            <a:ext cx="1010412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571" name="Google Shape;571;p68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Drone Tracking &amp; Data Mapping</a:t>
            </a:r>
            <a:endParaRPr sz="100"/>
          </a:p>
        </p:txBody>
      </p:sp>
      <p:pic>
        <p:nvPicPr>
          <p:cNvPr id="572" name="Google Shape;5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75" y="1119775"/>
            <a:ext cx="4313226" cy="30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8"/>
          <p:cNvSpPr txBox="1"/>
          <p:nvPr/>
        </p:nvSpPr>
        <p:spPr>
          <a:xfrm>
            <a:off x="4841800" y="1061000"/>
            <a:ext cx="38073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Digital forensics can be used for drone tracking and mapping. Post-flight data can be extracted from compromised drones to reveal information such as: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GPS Coordinates of FLight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Flight Timestamps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Altitude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Velocity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Voltage Measurements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Much More!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9"/>
          <p:cNvSpPr/>
          <p:nvPr/>
        </p:nvSpPr>
        <p:spPr>
          <a:xfrm>
            <a:off x="0" y="0"/>
            <a:ext cx="1005840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579" name="Google Shape;579;p69"/>
          <p:cNvSpPr txBox="1"/>
          <p:nvPr/>
        </p:nvSpPr>
        <p:spPr>
          <a:xfrm>
            <a:off x="394500" y="93300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Flight Records Overview</a:t>
            </a:r>
            <a:endParaRPr sz="100"/>
          </a:p>
        </p:txBody>
      </p:sp>
      <p:sp>
        <p:nvSpPr>
          <p:cNvPr id="580" name="Google Shape;580;p69"/>
          <p:cNvSpPr txBox="1"/>
          <p:nvPr/>
        </p:nvSpPr>
        <p:spPr>
          <a:xfrm>
            <a:off x="4236600" y="797250"/>
            <a:ext cx="4907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Files that can be extracted from drones to conduct digital forensics are as follows: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RF Analysis: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radio frequencies to pinpoint drones and operators using triangulation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 Radar: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Specially tuned radar systems can use radio energy to determine the location of drones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Detection Cameras: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Thermal or visual cameras can be leveraged to detect drones using infrared and thermal imaging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DroneID: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Identification protocol used by drones to transmit location of drone and operator</a:t>
            </a:r>
            <a:endParaRPr/>
          </a:p>
        </p:txBody>
      </p:sp>
      <p:pic>
        <p:nvPicPr>
          <p:cNvPr id="581" name="Google Shape;581;p69"/>
          <p:cNvPicPr preferRelativeResize="0"/>
          <p:nvPr/>
        </p:nvPicPr>
        <p:blipFill rotWithShape="1">
          <a:blip r:embed="rId4">
            <a:alphaModFix/>
          </a:blip>
          <a:srcRect b="0" l="0" r="16819" t="0"/>
          <a:stretch/>
        </p:blipFill>
        <p:spPr>
          <a:xfrm>
            <a:off x="194625" y="911263"/>
            <a:ext cx="3828200" cy="38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0"/>
          <p:cNvSpPr/>
          <p:nvPr/>
        </p:nvSpPr>
        <p:spPr>
          <a:xfrm>
            <a:off x="0" y="-51550"/>
            <a:ext cx="10012680" cy="5297805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9" l="0" r="0" t="-9259"/>
            </a:stretch>
          </a:blipFill>
          <a:ln>
            <a:noFill/>
          </a:ln>
        </p:spPr>
      </p:sp>
      <p:sp>
        <p:nvSpPr>
          <p:cNvPr id="587" name="Google Shape;587;p70"/>
          <p:cNvSpPr/>
          <p:nvPr/>
        </p:nvSpPr>
        <p:spPr>
          <a:xfrm>
            <a:off x="-82278" y="0"/>
            <a:ext cx="3567156" cy="2795353"/>
          </a:xfrm>
          <a:custGeom>
            <a:rect b="b" l="l" r="r" t="t"/>
            <a:pathLst>
              <a:path extrusionOk="0" h="5590705" w="7134311">
                <a:moveTo>
                  <a:pt x="0" y="0"/>
                </a:moveTo>
                <a:lnTo>
                  <a:pt x="7134311" y="0"/>
                </a:lnTo>
                <a:lnTo>
                  <a:pt x="7134311" y="5590705"/>
                </a:lnTo>
                <a:lnTo>
                  <a:pt x="0" y="559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8" name="Google Shape;588;p70"/>
          <p:cNvSpPr txBox="1"/>
          <p:nvPr/>
        </p:nvSpPr>
        <p:spPr>
          <a:xfrm>
            <a:off x="412000" y="684650"/>
            <a:ext cx="8529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Lab 3: Digital Forensics Investigation</a:t>
            </a:r>
            <a:endParaRPr b="1" sz="12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89" name="Google Shape;58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0201" y="1491700"/>
            <a:ext cx="5091775" cy="3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1"/>
          <p:cNvSpPr/>
          <p:nvPr/>
        </p:nvSpPr>
        <p:spPr>
          <a:xfrm>
            <a:off x="0" y="0"/>
            <a:ext cx="1019556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595" name="Google Shape;595;p71"/>
          <p:cNvSpPr/>
          <p:nvPr/>
        </p:nvSpPr>
        <p:spPr>
          <a:xfrm flipH="1" rot="-5400000">
            <a:off x="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6" name="Google Shape;596;p71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Crime Scenario</a:t>
            </a:r>
            <a:endParaRPr sz="100"/>
          </a:p>
        </p:txBody>
      </p:sp>
      <p:sp>
        <p:nvSpPr>
          <p:cNvPr id="597" name="Google Shape;597;p71"/>
          <p:cNvSpPr txBox="1"/>
          <p:nvPr/>
        </p:nvSpPr>
        <p:spPr>
          <a:xfrm>
            <a:off x="394500" y="948250"/>
            <a:ext cx="6782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Your investigation team found a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DJI Phantom 3 that was caught dropping off some contraband and crashed into the ground. The team was able to extract the SD card from the drone containing files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MISSON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make a case report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containing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information about the crime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8" name="Google Shape;59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600" y="2351750"/>
            <a:ext cx="4311074" cy="24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/>
          <p:nvPr/>
        </p:nvSpPr>
        <p:spPr>
          <a:xfrm>
            <a:off x="0" y="0"/>
            <a:ext cx="1019556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04" name="Google Shape;604;p72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Files in SD Card</a:t>
            </a:r>
            <a:endParaRPr sz="100"/>
          </a:p>
        </p:txBody>
      </p:sp>
      <p:sp>
        <p:nvSpPr>
          <p:cNvPr id="605" name="Google Shape;605;p72"/>
          <p:cNvSpPr txBox="1"/>
          <p:nvPr/>
        </p:nvSpPr>
        <p:spPr>
          <a:xfrm>
            <a:off x="394500" y="1084700"/>
            <a:ext cx="4131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Flight Logs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Encrypted TXT files of the drone’s flight path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CSV Files: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Comma-separated Values file format containing data about the drone telemetry and flight 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Photos:</a:t>
            </a:r>
            <a:b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Pictures the drone has taken during its flight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6" name="Google Shape;60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650" y="948113"/>
            <a:ext cx="4007675" cy="300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"/>
          <p:cNvSpPr/>
          <p:nvPr/>
        </p:nvSpPr>
        <p:spPr>
          <a:xfrm>
            <a:off x="0" y="0"/>
            <a:ext cx="1024128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12" name="Google Shape;612;p73"/>
          <p:cNvSpPr/>
          <p:nvPr/>
        </p:nvSpPr>
        <p:spPr>
          <a:xfrm flipH="1" rot="-5400000">
            <a:off x="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3" name="Google Shape;613;p73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Step 1: Flight Log Analysis </a:t>
            </a:r>
            <a:endParaRPr sz="100"/>
          </a:p>
        </p:txBody>
      </p:sp>
      <p:sp>
        <p:nvSpPr>
          <p:cNvPr id="614" name="Google Shape;614;p73"/>
          <p:cNvSpPr txBox="1"/>
          <p:nvPr/>
        </p:nvSpPr>
        <p:spPr>
          <a:xfrm>
            <a:off x="237050" y="1027250"/>
            <a:ext cx="4604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Visit GitHub Repository: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https://github.com/ANG13T/drone-hacking-worksho</a:t>
            </a:r>
            <a:r>
              <a:rPr lang="en" sz="1300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</a:t>
            </a:r>
            <a:endParaRPr/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Locate the flightrecord.txt file inside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lab-3-forensics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folder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 to </a:t>
            </a:r>
            <a:r>
              <a:rPr lang="en" sz="1300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Airdata Flight Logger Upload</a:t>
            </a:r>
            <a:endParaRPr sz="1300">
              <a:solidFill>
                <a:srgbClr val="6CE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CE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Drop the flightrecord.txt file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5" name="Google Shape;61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1423" y="876287"/>
            <a:ext cx="4015050" cy="32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-82451" y="0"/>
            <a:ext cx="1046988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173" name="Google Shape;173;p29"/>
          <p:cNvSpPr txBox="1"/>
          <p:nvPr/>
        </p:nvSpPr>
        <p:spPr>
          <a:xfrm>
            <a:off x="360888" y="297575"/>
            <a:ext cx="60669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Rising Demand &amp; Security Threats </a:t>
            </a:r>
            <a:endParaRPr sz="100"/>
          </a:p>
        </p:txBody>
      </p:sp>
      <p:sp>
        <p:nvSpPr>
          <p:cNvPr id="174" name="Google Shape;174;p29"/>
          <p:cNvSpPr txBox="1"/>
          <p:nvPr/>
        </p:nvSpPr>
        <p:spPr>
          <a:xfrm>
            <a:off x="318700" y="1003425"/>
            <a:ext cx="4746000" cy="4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UAV drone market has shown significant growth over the years as they have been increasingly adopted for new applications and technologies. 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However, this rising demand for UAV systems has also been met with an increase of UAV related crime. Common crime scenarios include:</a:t>
            </a:r>
            <a:b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Contraband Drop offs: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Drones are typically used to drop off illegal payloads into unauthorized territory. Example includes drug delivery to prisons</a:t>
            </a:r>
            <a:b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Spying and Voyeurism: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Drones are used to snoop into people’s territory in order to capture footage </a:t>
            </a:r>
            <a:b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Electronic Warfare: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Drones are also used by military organizations to terrorize enemies via reconnaissance or direct bomb drops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350" y="1078800"/>
            <a:ext cx="3740025" cy="197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1550" y="3200976"/>
            <a:ext cx="3209925" cy="18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4"/>
          <p:cNvSpPr/>
          <p:nvPr/>
        </p:nvSpPr>
        <p:spPr>
          <a:xfrm>
            <a:off x="0" y="0"/>
            <a:ext cx="1019556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21" name="Google Shape;621;p74"/>
          <p:cNvSpPr/>
          <p:nvPr/>
        </p:nvSpPr>
        <p:spPr>
          <a:xfrm flipH="1" rot="-5400000">
            <a:off x="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2" name="Google Shape;622;p74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Airdata Information Extraction</a:t>
            </a:r>
            <a:endParaRPr sz="100"/>
          </a:p>
        </p:txBody>
      </p:sp>
      <p:pic>
        <p:nvPicPr>
          <p:cNvPr id="623" name="Google Shape;62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00" y="1110075"/>
            <a:ext cx="3356925" cy="353774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4"/>
          <p:cNvSpPr txBox="1"/>
          <p:nvPr/>
        </p:nvSpPr>
        <p:spPr>
          <a:xfrm>
            <a:off x="3922275" y="1110075"/>
            <a:ext cx="3000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Distance Traveled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Altitude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Battery / Power Levels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Flight Time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 Type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Sensor Values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Weather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Controls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5"/>
          <p:cNvSpPr/>
          <p:nvPr/>
        </p:nvSpPr>
        <p:spPr>
          <a:xfrm>
            <a:off x="0" y="0"/>
            <a:ext cx="1005840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30" name="Google Shape;630;p75"/>
          <p:cNvSpPr/>
          <p:nvPr/>
        </p:nvSpPr>
        <p:spPr>
          <a:xfrm flipH="1" rot="-5400000">
            <a:off x="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1" name="Google Shape;631;p75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What is EXIF?</a:t>
            </a:r>
            <a:endParaRPr sz="100"/>
          </a:p>
        </p:txBody>
      </p:sp>
      <p:sp>
        <p:nvSpPr>
          <p:cNvPr id="632" name="Google Shape;632;p75"/>
          <p:cNvSpPr txBox="1"/>
          <p:nvPr/>
        </p:nvSpPr>
        <p:spPr>
          <a:xfrm>
            <a:off x="394500" y="912300"/>
            <a:ext cx="579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EXIF stands for Exchangeable Image File Format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information /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metadata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about photos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EXIF Tools help us extract the metadata from photos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3" name="Google Shape;63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25" y="2250400"/>
            <a:ext cx="5272825" cy="2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6"/>
          <p:cNvSpPr/>
          <p:nvPr/>
        </p:nvSpPr>
        <p:spPr>
          <a:xfrm>
            <a:off x="0" y="0"/>
            <a:ext cx="1024128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39" name="Google Shape;639;p76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Step 2: Analyze Images using EXIF</a:t>
            </a:r>
            <a:endParaRPr sz="100"/>
          </a:p>
        </p:txBody>
      </p:sp>
      <p:pic>
        <p:nvPicPr>
          <p:cNvPr id="640" name="Google Shape;64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350" y="1321770"/>
            <a:ext cx="3939851" cy="22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6"/>
          <p:cNvSpPr txBox="1"/>
          <p:nvPr/>
        </p:nvSpPr>
        <p:spPr>
          <a:xfrm>
            <a:off x="394500" y="998500"/>
            <a:ext cx="4590300" cy="2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Download one of the photos under the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Media 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tab in Airdata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 to Online EXIF Tool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https://exif.tools/</a:t>
            </a:r>
            <a:endParaRPr b="1">
              <a:solidFill>
                <a:srgbClr val="6CE5E8"/>
              </a:solidFill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CE5E8"/>
              </a:solidFill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Upload photo and click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Upload File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7"/>
          <p:cNvSpPr/>
          <p:nvPr/>
        </p:nvSpPr>
        <p:spPr>
          <a:xfrm>
            <a:off x="0" y="0"/>
            <a:ext cx="996696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47" name="Google Shape;647;p77"/>
          <p:cNvSpPr/>
          <p:nvPr/>
        </p:nvSpPr>
        <p:spPr>
          <a:xfrm flipH="1" rot="-5400000">
            <a:off x="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8" name="Google Shape;648;p77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EXIF Information Extraction</a:t>
            </a:r>
            <a:endParaRPr sz="100"/>
          </a:p>
        </p:txBody>
      </p:sp>
      <p:pic>
        <p:nvPicPr>
          <p:cNvPr id="649" name="Google Shape;649;p77"/>
          <p:cNvPicPr preferRelativeResize="0"/>
          <p:nvPr/>
        </p:nvPicPr>
        <p:blipFill rotWithShape="1">
          <a:blip r:embed="rId5">
            <a:alphaModFix/>
          </a:blip>
          <a:srcRect b="0" l="0" r="0" t="19276"/>
          <a:stretch/>
        </p:blipFill>
        <p:spPr>
          <a:xfrm>
            <a:off x="361675" y="948225"/>
            <a:ext cx="4290851" cy="415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8"/>
          <p:cNvSpPr/>
          <p:nvPr/>
        </p:nvSpPr>
        <p:spPr>
          <a:xfrm>
            <a:off x="0" y="0"/>
            <a:ext cx="1024128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55" name="Google Shape;655;p78"/>
          <p:cNvSpPr/>
          <p:nvPr/>
        </p:nvSpPr>
        <p:spPr>
          <a:xfrm flipH="1" rot="-5400000">
            <a:off x="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6" name="Google Shape;656;p78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Step 3: View CSV Flight Sensor Values</a:t>
            </a:r>
            <a:endParaRPr sz="100"/>
          </a:p>
        </p:txBody>
      </p:sp>
      <p:sp>
        <p:nvSpPr>
          <p:cNvPr id="657" name="Google Shape;657;p78"/>
          <p:cNvSpPr txBox="1"/>
          <p:nvPr/>
        </p:nvSpPr>
        <p:spPr>
          <a:xfrm>
            <a:off x="394500" y="998500"/>
            <a:ext cx="4849500" cy="23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CSV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stands for Comma Separated Values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data about drone telemetry with timestamps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Steps: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Locate the dji_csv.csv file inside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lab-3-forensics folder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Open it in a program or IDE of your choice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8" name="Google Shape;65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200" y="998500"/>
            <a:ext cx="4008675" cy="27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9"/>
          <p:cNvSpPr/>
          <p:nvPr/>
        </p:nvSpPr>
        <p:spPr>
          <a:xfrm>
            <a:off x="0" y="0"/>
            <a:ext cx="1010412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64" name="Google Shape;664;p79"/>
          <p:cNvSpPr/>
          <p:nvPr/>
        </p:nvSpPr>
        <p:spPr>
          <a:xfrm flipH="1" rot="-5400000">
            <a:off x="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5" name="Google Shape;665;p79"/>
          <p:cNvSpPr txBox="1"/>
          <p:nvPr/>
        </p:nvSpPr>
        <p:spPr>
          <a:xfrm>
            <a:off x="394500" y="179500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Final Case Report</a:t>
            </a:r>
            <a:endParaRPr sz="100"/>
          </a:p>
        </p:txBody>
      </p:sp>
      <p:pic>
        <p:nvPicPr>
          <p:cNvPr id="666" name="Google Shape;66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675" y="1349713"/>
            <a:ext cx="2772100" cy="29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9"/>
          <p:cNvSpPr txBox="1"/>
          <p:nvPr/>
        </p:nvSpPr>
        <p:spPr>
          <a:xfrm>
            <a:off x="394500" y="826000"/>
            <a:ext cx="5194500" cy="5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During the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investigation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we were able to extract the following information for the case report: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Distance Traveled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Altitude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Battery / Power Levels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Flight Time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 Type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Sensor Values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Weather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Controls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Camera Type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GPS coordinates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Time stamps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more!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/>
          <p:nvPr/>
        </p:nvSpPr>
        <p:spPr>
          <a:xfrm flipH="1">
            <a:off x="-1371600" y="0"/>
            <a:ext cx="105156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673" name="Google Shape;673;p80"/>
          <p:cNvSpPr txBox="1"/>
          <p:nvPr/>
        </p:nvSpPr>
        <p:spPr>
          <a:xfrm>
            <a:off x="270675" y="304775"/>
            <a:ext cx="84678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Class Overview</a:t>
            </a:r>
            <a:endParaRPr sz="100"/>
          </a:p>
        </p:txBody>
      </p:sp>
      <p:sp>
        <p:nvSpPr>
          <p:cNvPr id="674" name="Google Shape;674;p80"/>
          <p:cNvSpPr txBox="1"/>
          <p:nvPr/>
        </p:nvSpPr>
        <p:spPr>
          <a:xfrm>
            <a:off x="3479776" y="3316500"/>
            <a:ext cx="1959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Reconnaissance and Exploitation</a:t>
            </a:r>
            <a:endParaRPr sz="1300"/>
          </a:p>
        </p:txBody>
      </p:sp>
      <p:sp>
        <p:nvSpPr>
          <p:cNvPr id="675" name="Google Shape;675;p80"/>
          <p:cNvSpPr txBox="1"/>
          <p:nvPr/>
        </p:nvSpPr>
        <p:spPr>
          <a:xfrm>
            <a:off x="495100" y="3391438"/>
            <a:ext cx="1959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Drone Overview and </a:t>
            </a:r>
            <a:r>
              <a:rPr b="1" lang="en" sz="13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Vulnerabilities</a:t>
            </a:r>
            <a:endParaRPr sz="1300"/>
          </a:p>
        </p:txBody>
      </p:sp>
      <p:sp>
        <p:nvSpPr>
          <p:cNvPr id="676" name="Google Shape;676;p80"/>
          <p:cNvSpPr txBox="1"/>
          <p:nvPr/>
        </p:nvSpPr>
        <p:spPr>
          <a:xfrm>
            <a:off x="6817639" y="3332382"/>
            <a:ext cx="165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Attacks and Countermeasures</a:t>
            </a:r>
            <a:endParaRPr sz="400"/>
          </a:p>
        </p:txBody>
      </p:sp>
      <p:grpSp>
        <p:nvGrpSpPr>
          <p:cNvPr id="677" name="Google Shape;677;p80"/>
          <p:cNvGrpSpPr/>
          <p:nvPr/>
        </p:nvGrpSpPr>
        <p:grpSpPr>
          <a:xfrm>
            <a:off x="2540111" y="2174226"/>
            <a:ext cx="197681" cy="198567"/>
            <a:chOff x="1813" y="0"/>
            <a:chExt cx="809173" cy="812800"/>
          </a:xfrm>
        </p:grpSpPr>
        <p:sp>
          <p:nvSpPr>
            <p:cNvPr id="678" name="Google Shape;678;p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80"/>
          <p:cNvGrpSpPr/>
          <p:nvPr/>
        </p:nvGrpSpPr>
        <p:grpSpPr>
          <a:xfrm>
            <a:off x="2891090" y="2174226"/>
            <a:ext cx="197681" cy="198567"/>
            <a:chOff x="1813" y="0"/>
            <a:chExt cx="809173" cy="812800"/>
          </a:xfrm>
        </p:grpSpPr>
        <p:sp>
          <p:nvSpPr>
            <p:cNvPr id="681" name="Google Shape;681;p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80"/>
          <p:cNvGrpSpPr/>
          <p:nvPr/>
        </p:nvGrpSpPr>
        <p:grpSpPr>
          <a:xfrm>
            <a:off x="3242068" y="2174226"/>
            <a:ext cx="197681" cy="198567"/>
            <a:chOff x="1813" y="0"/>
            <a:chExt cx="809173" cy="812800"/>
          </a:xfrm>
        </p:grpSpPr>
        <p:sp>
          <p:nvSpPr>
            <p:cNvPr id="684" name="Google Shape;684;p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80"/>
          <p:cNvGrpSpPr/>
          <p:nvPr/>
        </p:nvGrpSpPr>
        <p:grpSpPr>
          <a:xfrm>
            <a:off x="5624606" y="2174261"/>
            <a:ext cx="197681" cy="198567"/>
            <a:chOff x="1813" y="0"/>
            <a:chExt cx="809173" cy="812800"/>
          </a:xfrm>
        </p:grpSpPr>
        <p:sp>
          <p:nvSpPr>
            <p:cNvPr id="687" name="Google Shape;687;p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9" name="Google Shape;689;p80"/>
          <p:cNvGrpSpPr/>
          <p:nvPr/>
        </p:nvGrpSpPr>
        <p:grpSpPr>
          <a:xfrm>
            <a:off x="5975536" y="2174261"/>
            <a:ext cx="197681" cy="198567"/>
            <a:chOff x="1813" y="0"/>
            <a:chExt cx="809173" cy="812800"/>
          </a:xfrm>
        </p:grpSpPr>
        <p:sp>
          <p:nvSpPr>
            <p:cNvPr id="690" name="Google Shape;690;p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80"/>
          <p:cNvGrpSpPr/>
          <p:nvPr/>
        </p:nvGrpSpPr>
        <p:grpSpPr>
          <a:xfrm>
            <a:off x="6326466" y="2174261"/>
            <a:ext cx="197681" cy="198567"/>
            <a:chOff x="1813" y="0"/>
            <a:chExt cx="809173" cy="812800"/>
          </a:xfrm>
        </p:grpSpPr>
        <p:sp>
          <p:nvSpPr>
            <p:cNvPr id="693" name="Google Shape;693;p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80"/>
          <p:cNvSpPr txBox="1"/>
          <p:nvPr/>
        </p:nvSpPr>
        <p:spPr>
          <a:xfrm>
            <a:off x="332200" y="3954925"/>
            <a:ext cx="2285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Overview, Hardware, Comm Links, and Attack Phases</a:t>
            </a:r>
            <a:endParaRPr sz="700"/>
          </a:p>
        </p:txBody>
      </p:sp>
      <p:sp>
        <p:nvSpPr>
          <p:cNvPr id="696" name="Google Shape;696;p80"/>
          <p:cNvSpPr txBox="1"/>
          <p:nvPr/>
        </p:nvSpPr>
        <p:spPr>
          <a:xfrm>
            <a:off x="3316875" y="3982900"/>
            <a:ext cx="2285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Radio, Wi-Fi, Packet Analysis, and Port Scanning</a:t>
            </a:r>
            <a:endParaRPr sz="700"/>
          </a:p>
        </p:txBody>
      </p:sp>
      <p:sp>
        <p:nvSpPr>
          <p:cNvPr id="697" name="Google Shape;697;p80"/>
          <p:cNvSpPr txBox="1"/>
          <p:nvPr/>
        </p:nvSpPr>
        <p:spPr>
          <a:xfrm>
            <a:off x="6501600" y="3947625"/>
            <a:ext cx="2285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Surface, Vulnerability Types, and Investigation</a:t>
            </a:r>
            <a:endParaRPr sz="700"/>
          </a:p>
        </p:txBody>
      </p:sp>
      <p:pic>
        <p:nvPicPr>
          <p:cNvPr id="698" name="Google Shape;698;p80"/>
          <p:cNvPicPr preferRelativeResize="0"/>
          <p:nvPr/>
        </p:nvPicPr>
        <p:blipFill rotWithShape="1">
          <a:blip r:embed="rId4">
            <a:alphaModFix/>
          </a:blip>
          <a:srcRect b="0" l="11396" r="14215" t="0"/>
          <a:stretch/>
        </p:blipFill>
        <p:spPr>
          <a:xfrm>
            <a:off x="609324" y="1315488"/>
            <a:ext cx="1777650" cy="1790075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9" name="Google Shape;699;p80"/>
          <p:cNvPicPr preferRelativeResize="0"/>
          <p:nvPr/>
        </p:nvPicPr>
        <p:blipFill rotWithShape="1">
          <a:blip r:embed="rId5">
            <a:alphaModFix/>
          </a:blip>
          <a:srcRect b="0" l="15720" r="11329" t="0"/>
          <a:stretch/>
        </p:blipFill>
        <p:spPr>
          <a:xfrm>
            <a:off x="3610438" y="1408595"/>
            <a:ext cx="1843450" cy="1681593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0" name="Google Shape;700;p80"/>
          <p:cNvPicPr preferRelativeResize="0"/>
          <p:nvPr/>
        </p:nvPicPr>
        <p:blipFill rotWithShape="1">
          <a:blip r:embed="rId6">
            <a:alphaModFix/>
          </a:blip>
          <a:srcRect b="0" l="9269" r="16275" t="0"/>
          <a:stretch/>
        </p:blipFill>
        <p:spPr>
          <a:xfrm>
            <a:off x="6722425" y="1425557"/>
            <a:ext cx="1843449" cy="173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1"/>
          <p:cNvSpPr/>
          <p:nvPr/>
        </p:nvSpPr>
        <p:spPr>
          <a:xfrm flipH="1">
            <a:off x="-1005840" y="0"/>
            <a:ext cx="1014984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706" name="Google Shape;706;p81"/>
          <p:cNvSpPr txBox="1"/>
          <p:nvPr/>
        </p:nvSpPr>
        <p:spPr>
          <a:xfrm>
            <a:off x="360902" y="297575"/>
            <a:ext cx="6809100" cy="631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Tips to Keep your Drone Safe!</a:t>
            </a:r>
            <a:endParaRPr sz="100"/>
          </a:p>
        </p:txBody>
      </p:sp>
      <p:sp>
        <p:nvSpPr>
          <p:cNvPr id="707" name="Google Shape;707;p81"/>
          <p:cNvSpPr txBox="1"/>
          <p:nvPr/>
        </p:nvSpPr>
        <p:spPr>
          <a:xfrm>
            <a:off x="418350" y="1066650"/>
            <a:ext cx="4631700" cy="3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secure encryption protocols for drone and 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controller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communication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Strong credentials on drone applications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Regularly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check for software updates on ground station and device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Avoid public Wi-Fi networks when operating drone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Store your drone in secure locations to avoid tampering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 cognizant of manufacturer guidelines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Keep Track of Flight Logs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Check privacy settings on drone applications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8" name="Google Shape;70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375" y="1220825"/>
            <a:ext cx="3434050" cy="22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2"/>
          <p:cNvSpPr/>
          <p:nvPr/>
        </p:nvSpPr>
        <p:spPr>
          <a:xfrm>
            <a:off x="0" y="0"/>
            <a:ext cx="1014984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217" l="0" r="0" t="-37547"/>
            </a:stretch>
          </a:blipFill>
          <a:ln>
            <a:noFill/>
          </a:ln>
        </p:spPr>
      </p:sp>
      <p:sp>
        <p:nvSpPr>
          <p:cNvPr id="714" name="Google Shape;714;p82"/>
          <p:cNvSpPr/>
          <p:nvPr/>
        </p:nvSpPr>
        <p:spPr>
          <a:xfrm>
            <a:off x="6216794" y="4335569"/>
            <a:ext cx="4825711" cy="701922"/>
          </a:xfrm>
          <a:custGeom>
            <a:rect b="b" l="l" r="r" t="t"/>
            <a:pathLst>
              <a:path extrusionOk="0" h="1403843" w="9651421">
                <a:moveTo>
                  <a:pt x="0" y="0"/>
                </a:moveTo>
                <a:lnTo>
                  <a:pt x="9651422" y="0"/>
                </a:lnTo>
                <a:lnTo>
                  <a:pt x="9651422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5" name="Google Shape;715;p82"/>
          <p:cNvSpPr/>
          <p:nvPr/>
        </p:nvSpPr>
        <p:spPr>
          <a:xfrm>
            <a:off x="7881798" y="4054282"/>
            <a:ext cx="1861173" cy="392538"/>
          </a:xfrm>
          <a:custGeom>
            <a:rect b="b" l="l" r="r" t="t"/>
            <a:pathLst>
              <a:path extrusionOk="0" h="785076" w="3722345">
                <a:moveTo>
                  <a:pt x="0" y="0"/>
                </a:moveTo>
                <a:lnTo>
                  <a:pt x="3722345" y="0"/>
                </a:lnTo>
                <a:lnTo>
                  <a:pt x="3722345" y="785077"/>
                </a:lnTo>
                <a:lnTo>
                  <a:pt x="0" y="785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6" name="Google Shape;716;p82"/>
          <p:cNvSpPr txBox="1"/>
          <p:nvPr/>
        </p:nvSpPr>
        <p:spPr>
          <a:xfrm>
            <a:off x="360901" y="297575"/>
            <a:ext cx="6573300" cy="7233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Resources for Further Exploration</a:t>
            </a:r>
            <a:endParaRPr sz="100"/>
          </a:p>
        </p:txBody>
      </p:sp>
      <p:sp>
        <p:nvSpPr>
          <p:cNvPr id="717" name="Google Shape;717;p82"/>
          <p:cNvSpPr txBox="1"/>
          <p:nvPr/>
        </p:nvSpPr>
        <p:spPr>
          <a:xfrm>
            <a:off x="360900" y="1077925"/>
            <a:ext cx="78894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Dark Wolf Drone Playbook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Comprehensive guide to UAS hacking</a:t>
            </a:r>
            <a:b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DroneSploit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Drone exploitation framework for Wi-Fi based drones</a:t>
            </a:r>
            <a:b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DroneXtract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Drone Digital Forensics Suite</a:t>
            </a:r>
            <a:endParaRPr/>
          </a:p>
        </p:txBody>
      </p:sp>
      <p:pic>
        <p:nvPicPr>
          <p:cNvPr id="718" name="Google Shape;718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900" y="2794850"/>
            <a:ext cx="3510100" cy="20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02325" y="2794850"/>
            <a:ext cx="2866775" cy="20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088D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3"/>
          <p:cNvSpPr/>
          <p:nvPr/>
        </p:nvSpPr>
        <p:spPr>
          <a:xfrm rot="-5400000">
            <a:off x="457200" y="-2908100"/>
            <a:ext cx="9144000" cy="10058400"/>
          </a:xfrm>
          <a:custGeom>
            <a:rect b="b" l="l" r="r" t="t"/>
            <a:pathLst>
              <a:path extrusionOk="0" h="18288000" w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25" name="Google Shape;725;p83"/>
          <p:cNvPicPr preferRelativeResize="0"/>
          <p:nvPr/>
        </p:nvPicPr>
        <p:blipFill rotWithShape="1">
          <a:blip r:embed="rId4">
            <a:alphaModFix/>
          </a:blip>
          <a:srcRect b="0" l="21790" r="21785" t="0"/>
          <a:stretch/>
        </p:blipFill>
        <p:spPr>
          <a:xfrm>
            <a:off x="0" y="0"/>
            <a:ext cx="386948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3"/>
          <p:cNvSpPr txBox="1"/>
          <p:nvPr/>
        </p:nvSpPr>
        <p:spPr>
          <a:xfrm>
            <a:off x="5092224" y="1671988"/>
            <a:ext cx="3650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Thank you!</a:t>
            </a:r>
            <a:endParaRPr sz="25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7" name="Google Shape;727;p83"/>
          <p:cNvSpPr txBox="1"/>
          <p:nvPr/>
        </p:nvSpPr>
        <p:spPr>
          <a:xfrm>
            <a:off x="4658775" y="2590375"/>
            <a:ext cx="40842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Please feel free to reach out with any questions and/or feedback!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8" name="Google Shape;728;p83"/>
          <p:cNvSpPr txBox="1"/>
          <p:nvPr/>
        </p:nvSpPr>
        <p:spPr>
          <a:xfrm>
            <a:off x="4489243" y="3500849"/>
            <a:ext cx="4253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angelinatsuboi@proton.me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angelinatsuboi.com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p83"/>
          <p:cNvSpPr/>
          <p:nvPr/>
        </p:nvSpPr>
        <p:spPr>
          <a:xfrm>
            <a:off x="-988325" y="4365625"/>
            <a:ext cx="2735937" cy="577034"/>
          </a:xfrm>
          <a:custGeom>
            <a:rect b="b" l="l" r="r" t="t"/>
            <a:pathLst>
              <a:path extrusionOk="0" h="1154068" w="5471873">
                <a:moveTo>
                  <a:pt x="0" y="0"/>
                </a:moveTo>
                <a:lnTo>
                  <a:pt x="5471873" y="0"/>
                </a:lnTo>
                <a:lnTo>
                  <a:pt x="5471873" y="1154068"/>
                </a:lnTo>
                <a:lnTo>
                  <a:pt x="0" y="1154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0" name="Google Shape;730;p83"/>
          <p:cNvSpPr/>
          <p:nvPr/>
        </p:nvSpPr>
        <p:spPr>
          <a:xfrm>
            <a:off x="4823321" y="434002"/>
            <a:ext cx="5531609" cy="804598"/>
          </a:xfrm>
          <a:custGeom>
            <a:rect b="b" l="l" r="r" t="t"/>
            <a:pathLst>
              <a:path extrusionOk="0" h="1609196" w="11063219">
                <a:moveTo>
                  <a:pt x="0" y="0"/>
                </a:moveTo>
                <a:lnTo>
                  <a:pt x="11063219" y="0"/>
                </a:lnTo>
                <a:lnTo>
                  <a:pt x="11063219" y="1609196"/>
                </a:lnTo>
                <a:lnTo>
                  <a:pt x="0" y="1609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-185525" y="0"/>
            <a:ext cx="1042416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669" l="0" r="0" t="-26658"/>
            </a:stretch>
          </a:blipFill>
          <a:ln>
            <a:noFill/>
          </a:ln>
        </p:spPr>
      </p:sp>
      <p:sp>
        <p:nvSpPr>
          <p:cNvPr id="182" name="Google Shape;182;p30"/>
          <p:cNvSpPr txBox="1"/>
          <p:nvPr/>
        </p:nvSpPr>
        <p:spPr>
          <a:xfrm>
            <a:off x="360888" y="297575"/>
            <a:ext cx="6066900" cy="7233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Safety &amp; Rules and Laws</a:t>
            </a:r>
            <a:endParaRPr sz="100"/>
          </a:p>
        </p:txBody>
      </p:sp>
      <p:sp>
        <p:nvSpPr>
          <p:cNvPr id="183" name="Google Shape;183;p30"/>
          <p:cNvSpPr txBox="1"/>
          <p:nvPr/>
        </p:nvSpPr>
        <p:spPr>
          <a:xfrm>
            <a:off x="360900" y="1123575"/>
            <a:ext cx="52677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FAA UAV Safety Regulations: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Drones that weigh between 0.55 and 55 pounds (including payload) need to be registered with the FAA.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Remote Pilot Certification (Part 107) if you are operating a drone for commercial purposes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Drone operators must keep their drones within visual line of sight at all times during flight</a:t>
            </a:r>
            <a:b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Remote ID: 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registered drones require a remote ID which lets their position and telemetry be tracked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Airspace Limitations: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FAA has established No-Fly Zones around certain critical infrastructure, events, and locations.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Drone operations within controlled airspace (Class B, C, D, and E) require FAA authorization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800" y="1464625"/>
            <a:ext cx="3040900" cy="23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-474125" y="0"/>
            <a:ext cx="1124712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948" l="0" r="0" t="-36819"/>
            </a:stretch>
          </a:blipFill>
          <a:ln>
            <a:noFill/>
          </a:ln>
        </p:spPr>
      </p:sp>
      <p:sp>
        <p:nvSpPr>
          <p:cNvPr id="190" name="Google Shape;190;p31"/>
          <p:cNvSpPr/>
          <p:nvPr/>
        </p:nvSpPr>
        <p:spPr>
          <a:xfrm>
            <a:off x="-2076677" y="5"/>
            <a:ext cx="3923560" cy="570700"/>
          </a:xfrm>
          <a:custGeom>
            <a:rect b="b" l="l" r="r" t="t"/>
            <a:pathLst>
              <a:path extrusionOk="0"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31"/>
          <p:cNvSpPr txBox="1"/>
          <p:nvPr/>
        </p:nvSpPr>
        <p:spPr>
          <a:xfrm>
            <a:off x="2384888" y="201175"/>
            <a:ext cx="4303200" cy="9234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9B5BFF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 Attack Surface</a:t>
            </a:r>
            <a:endParaRPr sz="700"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912" y="1376088"/>
            <a:ext cx="3360176" cy="177112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152400">
              <a:srgbClr val="5F309B">
                <a:alpha val="50000"/>
              </a:srgbClr>
            </a:outerShdw>
          </a:effectLst>
        </p:spPr>
      </p:pic>
      <p:sp>
        <p:nvSpPr>
          <p:cNvPr id="193" name="Google Shape;193;p31"/>
          <p:cNvSpPr txBox="1"/>
          <p:nvPr/>
        </p:nvSpPr>
        <p:spPr>
          <a:xfrm>
            <a:off x="6422200" y="1314575"/>
            <a:ext cx="2639400" cy="1929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Communication Interface</a:t>
            </a:r>
            <a:b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Drones use wireless communication to create a link between the drone, mobile device, and remote controller. This communication can be intercepted, manipulated, or jammed. Examples: jamming, eavesdropping, spoofing, etc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179600" y="1314575"/>
            <a:ext cx="2399400" cy="1734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Physical Device</a:t>
            </a:r>
            <a:b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Attackers can physically compromise a drone by tampering with the drone components, disassembly, and introducing malware. Examples: tampering, theft, disassembly, or SD card access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3134000" y="3398750"/>
            <a:ext cx="2805000" cy="153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Firmware &amp; Software</a:t>
            </a:r>
            <a:b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 hosted on the drone pilot’s mobile device can introduce malware or be exploited granting unauthorized access to the drone’s control and data. Examples: data access, firmware attack, malware, etc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2"/>
          <p:cNvGrpSpPr/>
          <p:nvPr/>
        </p:nvGrpSpPr>
        <p:grpSpPr>
          <a:xfrm>
            <a:off x="4572000" y="2507975"/>
            <a:ext cx="4572150" cy="2635610"/>
            <a:chOff x="0" y="-28575"/>
            <a:chExt cx="2408296" cy="1388259"/>
          </a:xfrm>
        </p:grpSpPr>
        <p:sp>
          <p:nvSpPr>
            <p:cNvPr id="201" name="Google Shape;201;p32"/>
            <p:cNvSpPr/>
            <p:nvPr/>
          </p:nvSpPr>
          <p:spPr>
            <a:xfrm>
              <a:off x="0" y="0"/>
              <a:ext cx="2408296" cy="1359684"/>
            </a:xfrm>
            <a:custGeom>
              <a:rect b="b" l="l" r="r" t="t"/>
              <a:pathLst>
                <a:path extrusionOk="0" h="1359684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9684"/>
                  </a:lnTo>
                  <a:lnTo>
                    <a:pt x="0" y="1359684"/>
                  </a:lnTo>
                  <a:lnTo>
                    <a:pt x="0" y="0"/>
                  </a:lnTo>
                </a:path>
              </a:pathLst>
            </a:custGeom>
            <a:solidFill>
              <a:srgbClr val="382E90"/>
            </a:solidFill>
            <a:ln>
              <a:noFill/>
            </a:ln>
          </p:spPr>
        </p:sp>
        <p:sp>
          <p:nvSpPr>
            <p:cNvPr id="202" name="Google Shape;202;p32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solidFill>
              <a:srgbClr val="382E90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32"/>
          <p:cNvGrpSpPr/>
          <p:nvPr/>
        </p:nvGrpSpPr>
        <p:grpSpPr>
          <a:xfrm>
            <a:off x="4572000" y="-54250"/>
            <a:ext cx="4572150" cy="2626085"/>
            <a:chOff x="0" y="-28575"/>
            <a:chExt cx="2408296" cy="1383242"/>
          </a:xfrm>
        </p:grpSpPr>
        <p:sp>
          <p:nvSpPr>
            <p:cNvPr id="204" name="Google Shape;204;p32"/>
            <p:cNvSpPr/>
            <p:nvPr/>
          </p:nvSpPr>
          <p:spPr>
            <a:xfrm>
              <a:off x="0" y="0"/>
              <a:ext cx="2408296" cy="1354667"/>
            </a:xfrm>
            <a:custGeom>
              <a:rect b="b" l="l" r="r" t="t"/>
              <a:pathLst>
                <a:path extrusionOk="0"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lnTo>
                    <a:pt x="0" y="0"/>
                  </a:lnTo>
                </a:path>
              </a:pathLst>
            </a:custGeom>
            <a:solidFill>
              <a:srgbClr val="5F309B"/>
            </a:solidFill>
            <a:ln>
              <a:noFill/>
            </a:ln>
          </p:spPr>
        </p:sp>
        <p:sp>
          <p:nvSpPr>
            <p:cNvPr id="205" name="Google Shape;205;p32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2"/>
          <p:cNvGrpSpPr/>
          <p:nvPr/>
        </p:nvGrpSpPr>
        <p:grpSpPr>
          <a:xfrm>
            <a:off x="0" y="-54250"/>
            <a:ext cx="4572150" cy="2635610"/>
            <a:chOff x="0" y="-28575"/>
            <a:chExt cx="2408296" cy="1388259"/>
          </a:xfrm>
        </p:grpSpPr>
        <p:sp>
          <p:nvSpPr>
            <p:cNvPr id="207" name="Google Shape;207;p32"/>
            <p:cNvSpPr/>
            <p:nvPr/>
          </p:nvSpPr>
          <p:spPr>
            <a:xfrm>
              <a:off x="0" y="0"/>
              <a:ext cx="2408296" cy="1359684"/>
            </a:xfrm>
            <a:custGeom>
              <a:rect b="b" l="l" r="r" t="t"/>
              <a:pathLst>
                <a:path extrusionOk="0" h="1359684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9684"/>
                  </a:lnTo>
                  <a:lnTo>
                    <a:pt x="0" y="1359684"/>
                  </a:lnTo>
                  <a:lnTo>
                    <a:pt x="0" y="0"/>
                  </a:lnTo>
                </a:path>
              </a:pathLst>
            </a:custGeom>
            <a:solidFill>
              <a:srgbClr val="382E90"/>
            </a:solidFill>
            <a:ln>
              <a:noFill/>
            </a:ln>
          </p:spPr>
        </p:sp>
        <p:sp>
          <p:nvSpPr>
            <p:cNvPr id="208" name="Google Shape;208;p32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solidFill>
              <a:srgbClr val="382E90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32"/>
          <p:cNvGrpSpPr/>
          <p:nvPr/>
        </p:nvGrpSpPr>
        <p:grpSpPr>
          <a:xfrm>
            <a:off x="0" y="2507975"/>
            <a:ext cx="4572150" cy="2626085"/>
            <a:chOff x="0" y="-28575"/>
            <a:chExt cx="2408296" cy="1383242"/>
          </a:xfrm>
        </p:grpSpPr>
        <p:sp>
          <p:nvSpPr>
            <p:cNvPr id="210" name="Google Shape;210;p32"/>
            <p:cNvSpPr/>
            <p:nvPr/>
          </p:nvSpPr>
          <p:spPr>
            <a:xfrm>
              <a:off x="0" y="0"/>
              <a:ext cx="2408296" cy="1354667"/>
            </a:xfrm>
            <a:custGeom>
              <a:rect b="b" l="l" r="r" t="t"/>
              <a:pathLst>
                <a:path extrusionOk="0"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lnTo>
                    <a:pt x="0" y="0"/>
                  </a:lnTo>
                </a:path>
              </a:pathLst>
            </a:custGeom>
            <a:solidFill>
              <a:srgbClr val="5F309B"/>
            </a:solidFill>
            <a:ln>
              <a:noFill/>
            </a:ln>
          </p:spPr>
        </p:sp>
        <p:sp>
          <p:nvSpPr>
            <p:cNvPr id="211" name="Google Shape;211;p32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32"/>
          <p:cNvSpPr txBox="1"/>
          <p:nvPr/>
        </p:nvSpPr>
        <p:spPr>
          <a:xfrm>
            <a:off x="374817" y="323850"/>
            <a:ext cx="2461500" cy="3540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6CE5E8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AD3F3"/>
                </a:solidFill>
                <a:latin typeface="Teko"/>
                <a:ea typeface="Teko"/>
                <a:cs typeface="Teko"/>
                <a:sym typeface="Teko"/>
              </a:rPr>
              <a:t>Reconnaissance</a:t>
            </a:r>
            <a:endParaRPr sz="700">
              <a:solidFill>
                <a:srgbClr val="6AD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374817" y="798615"/>
            <a:ext cx="2925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Gathering information about the target UAV using tools and research</a:t>
            </a:r>
            <a:endParaRPr sz="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325242" y="2825825"/>
            <a:ext cx="2461500" cy="3540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6CE5E8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AD3F3"/>
                </a:solidFill>
                <a:latin typeface="Teko"/>
                <a:ea typeface="Teko"/>
                <a:cs typeface="Teko"/>
                <a:sym typeface="Teko"/>
              </a:rPr>
              <a:t>Discovery</a:t>
            </a:r>
            <a:endParaRPr sz="700">
              <a:solidFill>
                <a:srgbClr val="6AD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6436017" y="323850"/>
            <a:ext cx="2461500" cy="3540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6CE5E8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AD3F3"/>
                </a:solidFill>
                <a:latin typeface="Teko"/>
                <a:ea typeface="Teko"/>
                <a:cs typeface="Teko"/>
                <a:sym typeface="Teko"/>
              </a:rPr>
              <a:t>Enumeration</a:t>
            </a:r>
            <a:endParaRPr sz="700">
              <a:solidFill>
                <a:srgbClr val="6AD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6436017" y="2825825"/>
            <a:ext cx="2461500" cy="3540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6CE5E8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AD3F3"/>
                </a:solidFill>
                <a:latin typeface="Teko"/>
                <a:ea typeface="Teko"/>
                <a:cs typeface="Teko"/>
                <a:sym typeface="Teko"/>
              </a:rPr>
              <a:t>Exploitation</a:t>
            </a:r>
            <a:endParaRPr sz="700">
              <a:solidFill>
                <a:srgbClr val="6AD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6014067" y="769240"/>
            <a:ext cx="2925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7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Identifying features, services, and functionalities of a target UAV using available tools</a:t>
            </a:r>
            <a:endParaRPr sz="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5971617" y="3304891"/>
            <a:ext cx="2925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7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Probing vulnerabilities by using methods like 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privilege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escalation and unauthorized access</a:t>
            </a:r>
            <a:endParaRPr sz="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325242" y="3304891"/>
            <a:ext cx="2925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Utilizing the information garnered during 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enumeration phase to spot vulnerabilities</a:t>
            </a:r>
            <a:endParaRPr sz="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374817" y="1220316"/>
            <a:ext cx="2925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Ie. OSINT, Network Reconnaissance, Information Leakage</a:t>
            </a:r>
            <a:endParaRPr i="1" sz="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25242" y="3767153"/>
            <a:ext cx="2925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Ie. Scanning ports, Web Application Testing, Flight Log Auditing</a:t>
            </a:r>
            <a:endParaRPr i="1" sz="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6014067" y="1230553"/>
            <a:ext cx="2925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7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Ie.Host Scanning, Sniffing Wireless Traffic, Firmware Analysis</a:t>
            </a:r>
            <a:endParaRPr i="1" sz="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6014067" y="3799878"/>
            <a:ext cx="2925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7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Ie. Bootloader Exploits, APK Sideloading, Attacking MAVLINK</a:t>
            </a:r>
            <a:endParaRPr i="1" sz="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750" y="1008049"/>
            <a:ext cx="1044888" cy="104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763" y="1092400"/>
            <a:ext cx="876175" cy="8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925" y="3874850"/>
            <a:ext cx="1060500" cy="10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3750" y="3795738"/>
            <a:ext cx="1218713" cy="121871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2171850" y="2107238"/>
            <a:ext cx="4800300" cy="75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1579475" y="2099500"/>
            <a:ext cx="6066900" cy="7233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2"/>
                </a:solidFill>
                <a:latin typeface="Teko Medium"/>
                <a:ea typeface="Teko Medium"/>
                <a:cs typeface="Teko Medium"/>
                <a:sym typeface="Teko Medium"/>
              </a:rPr>
              <a:t>4 Phase Attack Process</a:t>
            </a:r>
            <a:endParaRPr sz="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/>
          <p:nvPr/>
        </p:nvSpPr>
        <p:spPr>
          <a:xfrm>
            <a:off x="-61850" y="0"/>
            <a:ext cx="10378440" cy="53235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35" name="Google Shape;235;p33"/>
          <p:cNvSpPr/>
          <p:nvPr/>
        </p:nvSpPr>
        <p:spPr>
          <a:xfrm flipH="1" rot="-5400000">
            <a:off x="394500" y="283675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33"/>
          <p:cNvSpPr txBox="1"/>
          <p:nvPr/>
        </p:nvSpPr>
        <p:spPr>
          <a:xfrm>
            <a:off x="394500" y="229775"/>
            <a:ext cx="6963900" cy="646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Vulnerability Overview: Physical Device</a:t>
            </a:r>
            <a:endParaRPr sz="100"/>
          </a:p>
        </p:txBody>
      </p:sp>
      <p:sp>
        <p:nvSpPr>
          <p:cNvPr id="237" name="Google Shape;237;p33"/>
          <p:cNvSpPr txBox="1"/>
          <p:nvPr/>
        </p:nvSpPr>
        <p:spPr>
          <a:xfrm>
            <a:off x="394500" y="1000875"/>
            <a:ext cx="4809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Tampering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Attackers can physically modify with the drone to install malicious hardware, insert rogue, components, or alter the firmware with malicious code 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Theft or Device Interception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Stealing of either the drone of the device operating it can lead to access to unauthorized information and proprietary data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Physical Spoofing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Attacks can also use physical items to alter the navigation of the drone by tricking its sensory inputs. Examples include GPS interference and intentional object placement in the drone tracking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150" y="1495075"/>
            <a:ext cx="3695949" cy="20533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